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sldIdLst>
    <p:sldId id="256" r:id="rId2"/>
    <p:sldId id="257" r:id="rId3"/>
    <p:sldId id="258" r:id="rId4"/>
    <p:sldId id="259" r:id="rId5"/>
    <p:sldId id="261" r:id="rId6"/>
    <p:sldId id="262" r:id="rId7"/>
    <p:sldId id="264" r:id="rId8"/>
    <p:sldId id="267" r:id="rId9"/>
    <p:sldId id="265" r:id="rId10"/>
    <p:sldId id="266" r:id="rId11"/>
    <p:sldId id="268" r:id="rId12"/>
    <p:sldId id="269" r:id="rId13"/>
    <p:sldId id="270" r:id="rId14"/>
    <p:sldId id="271" r:id="rId15"/>
    <p:sldId id="272" r:id="rId16"/>
    <p:sldId id="273" r:id="rId17"/>
    <p:sldId id="274" r:id="rId18"/>
    <p:sldId id="275" r:id="rId19"/>
    <p:sldId id="276" r:id="rId20"/>
    <p:sldId id="277" r:id="rId21"/>
    <p:sldId id="279" r:id="rId22"/>
    <p:sldId id="280" r:id="rId23"/>
    <p:sldId id="281" r:id="rId24"/>
    <p:sldId id="282" r:id="rId25"/>
    <p:sldId id="283" r:id="rId26"/>
    <p:sldId id="290" r:id="rId27"/>
    <p:sldId id="289" r:id="rId28"/>
    <p:sldId id="288" r:id="rId29"/>
    <p:sldId id="293" r:id="rId30"/>
    <p:sldId id="292" r:id="rId31"/>
    <p:sldId id="291" r:id="rId32"/>
    <p:sldId id="301" r:id="rId33"/>
    <p:sldId id="300" r:id="rId34"/>
    <p:sldId id="299" r:id="rId35"/>
    <p:sldId id="298" r:id="rId36"/>
    <p:sldId id="297" r:id="rId37"/>
    <p:sldId id="296" r:id="rId38"/>
    <p:sldId id="295" r:id="rId39"/>
    <p:sldId id="294"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B8AF9D-0C25-0AEE-79CD-7195851FD9BE}" v="1" dt="2019-08-29T14:53:11.452"/>
    <p1510:client id="{D10F9FE8-1671-3FD8-53B1-714498B8D90D}" v="428" dt="2019-09-04T16:37:52.268"/>
    <p1510:client id="{CAD110A8-01B3-D6BE-014F-16913C78A808}" v="412" dt="2019-09-04T16:28:16.027"/>
    <p1510:client id="{34C65983-5F0F-AAC7-E634-CB368CB463A5}" v="135" dt="2019-09-18T15:58:59.851"/>
    <p1510:client id="{A2AFA613-7478-BF77-4D6E-FF90769F2C92}" v="12" dt="2019-08-29T14:32:53.997"/>
    <p1510:client id="{42CF10C3-44E4-BB98-4A3A-90B81AB6E0EE}" v="2736" dt="2019-09-09T12:14:51.657"/>
    <p1510:client id="{60397A4A-2601-2949-15AC-BE5E5BA5774A}" v="1" dt="2019-08-29T18:33:48.872"/>
    <p1510:client id="{8D9FBD35-614C-62C0-6609-FC6F0BE7E3F4}" v="145" dt="2019-08-30T15:56:01.669"/>
    <p1510:client id="{F2360F25-2CC8-118C-A653-347E309C5A8B}" v="23" dt="2019-09-05T18:46:19.1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583FFD69-ED7E-4D1D-9D37-D1814B8F345E}"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F0D458D9-0F0A-4F40-8CC9-B8B9F0FF63B5}">
      <dgm:prSet/>
      <dgm:spPr/>
      <dgm:t>
        <a:bodyPr/>
        <a:lstStyle/>
        <a:p>
          <a:r>
            <a:rPr lang="en-US"/>
            <a:t>A strong statement of truth</a:t>
          </a:r>
        </a:p>
      </dgm:t>
    </dgm:pt>
    <dgm:pt modelId="{F0D25778-BD49-43D0-80C4-77D30572BF9D}" type="parTrans" cxnId="{C2743ED3-22EF-46F7-B219-2D0CBBE16188}">
      <dgm:prSet/>
      <dgm:spPr/>
      <dgm:t>
        <a:bodyPr/>
        <a:lstStyle/>
        <a:p>
          <a:endParaRPr lang="en-US"/>
        </a:p>
      </dgm:t>
    </dgm:pt>
    <dgm:pt modelId="{780B039B-7131-4F9E-9FF3-8A38FD1019FE}" type="sibTrans" cxnId="{C2743ED3-22EF-46F7-B219-2D0CBBE16188}">
      <dgm:prSet/>
      <dgm:spPr/>
      <dgm:t>
        <a:bodyPr/>
        <a:lstStyle/>
        <a:p>
          <a:endParaRPr lang="en-US"/>
        </a:p>
      </dgm:t>
    </dgm:pt>
    <dgm:pt modelId="{2E6F2DC2-529E-44C7-A164-315C43D95CAA}">
      <dgm:prSet/>
      <dgm:spPr/>
      <dgm:t>
        <a:bodyPr/>
        <a:lstStyle/>
        <a:p>
          <a:r>
            <a:rPr lang="en-US"/>
            <a:t>A tribute to the text, the author or a character. </a:t>
          </a:r>
        </a:p>
      </dgm:t>
    </dgm:pt>
    <dgm:pt modelId="{427D7880-250E-42AA-9DE0-AE45343C7738}" type="parTrans" cxnId="{82308AF0-E0CA-4173-92A4-6BBBFDFFABF2}">
      <dgm:prSet/>
      <dgm:spPr/>
      <dgm:t>
        <a:bodyPr/>
        <a:lstStyle/>
        <a:p>
          <a:endParaRPr lang="en-US"/>
        </a:p>
      </dgm:t>
    </dgm:pt>
    <dgm:pt modelId="{532C952C-CDDC-4C8B-AED3-C336202FED69}" type="sibTrans" cxnId="{82308AF0-E0CA-4173-92A4-6BBBFDFFABF2}">
      <dgm:prSet/>
      <dgm:spPr/>
      <dgm:t>
        <a:bodyPr/>
        <a:lstStyle/>
        <a:p>
          <a:endParaRPr lang="en-US"/>
        </a:p>
      </dgm:t>
    </dgm:pt>
    <dgm:pt modelId="{0D9EBA0D-F83E-423C-BC27-1AAC205F6EEC}">
      <dgm:prSet/>
      <dgm:spPr/>
      <dgm:t>
        <a:bodyPr/>
        <a:lstStyle/>
        <a:p>
          <a:r>
            <a:rPr lang="en-US"/>
            <a:t>A relevant quote that ties into your thesis statement  </a:t>
          </a:r>
        </a:p>
      </dgm:t>
    </dgm:pt>
    <dgm:pt modelId="{3EA7034A-C430-4EDB-9DF0-CBBF38962E97}" type="parTrans" cxnId="{C98E0A1B-0028-4E96-ADD7-D53538DBF529}">
      <dgm:prSet/>
      <dgm:spPr/>
      <dgm:t>
        <a:bodyPr/>
        <a:lstStyle/>
        <a:p>
          <a:endParaRPr lang="en-US"/>
        </a:p>
      </dgm:t>
    </dgm:pt>
    <dgm:pt modelId="{93B65E64-1729-406B-8F1D-068EF6496027}" type="sibTrans" cxnId="{C98E0A1B-0028-4E96-ADD7-D53538DBF529}">
      <dgm:prSet/>
      <dgm:spPr/>
      <dgm:t>
        <a:bodyPr/>
        <a:lstStyle/>
        <a:p>
          <a:endParaRPr lang="en-US"/>
        </a:p>
      </dgm:t>
    </dgm:pt>
    <dgm:pt modelId="{87651BAB-1242-404A-B688-B7F59523FC86}">
      <dgm:prSet/>
      <dgm:spPr/>
      <dgm:t>
        <a:bodyPr/>
        <a:lstStyle/>
        <a:p>
          <a:r>
            <a:rPr lang="en-US"/>
            <a:t>A challenge or command.  </a:t>
          </a:r>
        </a:p>
      </dgm:t>
    </dgm:pt>
    <dgm:pt modelId="{33946AC9-1805-437C-93CF-7EFF0E71A6B7}" type="parTrans" cxnId="{061E04CB-DFF7-4DEA-9DD5-F600E2E384AC}">
      <dgm:prSet/>
      <dgm:spPr/>
      <dgm:t>
        <a:bodyPr/>
        <a:lstStyle/>
        <a:p>
          <a:endParaRPr lang="en-US"/>
        </a:p>
      </dgm:t>
    </dgm:pt>
    <dgm:pt modelId="{10A4695A-0664-400D-8BD7-AC63C23BFEFB}" type="sibTrans" cxnId="{061E04CB-DFF7-4DEA-9DD5-F600E2E384AC}">
      <dgm:prSet/>
      <dgm:spPr/>
      <dgm:t>
        <a:bodyPr/>
        <a:lstStyle/>
        <a:p>
          <a:endParaRPr lang="en-US"/>
        </a:p>
      </dgm:t>
    </dgm:pt>
    <dgm:pt modelId="{57F196A2-9DD8-46D5-9A5F-9E543BCBF856}" type="pres">
      <dgm:prSet presAssocID="{583FFD69-ED7E-4D1D-9D37-D1814B8F345E}" presName="root" presStyleCnt="0">
        <dgm:presLayoutVars>
          <dgm:dir/>
          <dgm:resizeHandles val="exact"/>
        </dgm:presLayoutVars>
      </dgm:prSet>
      <dgm:spPr/>
    </dgm:pt>
    <dgm:pt modelId="{5FE8DE24-D1E7-4220-9258-813E9BB099C9}" type="pres">
      <dgm:prSet presAssocID="{F0D458D9-0F0A-4F40-8CC9-B8B9F0FF63B5}" presName="compNode" presStyleCnt="0"/>
      <dgm:spPr/>
    </dgm:pt>
    <dgm:pt modelId="{12F9AB68-D957-4BBC-9E33-E71FCB969BCA}" type="pres">
      <dgm:prSet presAssocID="{F0D458D9-0F0A-4F40-8CC9-B8B9F0FF63B5}" presName="bgRect" presStyleLbl="bgShp" presStyleIdx="0" presStyleCnt="4"/>
      <dgm:spPr/>
    </dgm:pt>
    <dgm:pt modelId="{4361A578-BE50-4066-B3F3-4D9457375465}" type="pres">
      <dgm:prSet presAssocID="{F0D458D9-0F0A-4F40-8CC9-B8B9F0FF63B5}"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humbs Up Sign"/>
        </a:ext>
      </dgm:extLst>
    </dgm:pt>
    <dgm:pt modelId="{330D5BD2-5A11-4365-8389-470FB7F18A71}" type="pres">
      <dgm:prSet presAssocID="{F0D458D9-0F0A-4F40-8CC9-B8B9F0FF63B5}" presName="spaceRect" presStyleCnt="0"/>
      <dgm:spPr/>
    </dgm:pt>
    <dgm:pt modelId="{793866BD-0A5B-49CC-B48C-3BB43C82E4CE}" type="pres">
      <dgm:prSet presAssocID="{F0D458D9-0F0A-4F40-8CC9-B8B9F0FF63B5}" presName="parTx" presStyleLbl="revTx" presStyleIdx="0" presStyleCnt="4">
        <dgm:presLayoutVars>
          <dgm:chMax val="0"/>
          <dgm:chPref val="0"/>
        </dgm:presLayoutVars>
      </dgm:prSet>
      <dgm:spPr/>
    </dgm:pt>
    <dgm:pt modelId="{E0235340-EADF-4F64-8B38-6BCA2B79F905}" type="pres">
      <dgm:prSet presAssocID="{780B039B-7131-4F9E-9FF3-8A38FD1019FE}" presName="sibTrans" presStyleCnt="0"/>
      <dgm:spPr/>
    </dgm:pt>
    <dgm:pt modelId="{89E3D7A8-479A-48F7-9E6C-614DF6A87B09}" type="pres">
      <dgm:prSet presAssocID="{2E6F2DC2-529E-44C7-A164-315C43D95CAA}" presName="compNode" presStyleCnt="0"/>
      <dgm:spPr/>
    </dgm:pt>
    <dgm:pt modelId="{AA66716D-A581-4BF4-805A-E53575074D23}" type="pres">
      <dgm:prSet presAssocID="{2E6F2DC2-529E-44C7-A164-315C43D95CAA}" presName="bgRect" presStyleLbl="bgShp" presStyleIdx="1" presStyleCnt="4"/>
      <dgm:spPr/>
    </dgm:pt>
    <dgm:pt modelId="{309E250D-3CCC-46CB-B593-1B42C0FD564C}" type="pres">
      <dgm:prSet presAssocID="{2E6F2DC2-529E-44C7-A164-315C43D95CAA}"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ypewriter"/>
        </a:ext>
      </dgm:extLst>
    </dgm:pt>
    <dgm:pt modelId="{1C00C2D1-D87F-419B-9A05-271B78B30CEF}" type="pres">
      <dgm:prSet presAssocID="{2E6F2DC2-529E-44C7-A164-315C43D95CAA}" presName="spaceRect" presStyleCnt="0"/>
      <dgm:spPr/>
    </dgm:pt>
    <dgm:pt modelId="{5B17F783-4512-4B92-83C1-9664EAF99DCD}" type="pres">
      <dgm:prSet presAssocID="{2E6F2DC2-529E-44C7-A164-315C43D95CAA}" presName="parTx" presStyleLbl="revTx" presStyleIdx="1" presStyleCnt="4">
        <dgm:presLayoutVars>
          <dgm:chMax val="0"/>
          <dgm:chPref val="0"/>
        </dgm:presLayoutVars>
      </dgm:prSet>
      <dgm:spPr/>
    </dgm:pt>
    <dgm:pt modelId="{548B7D36-B900-4D9D-BF3E-2A222AC10779}" type="pres">
      <dgm:prSet presAssocID="{532C952C-CDDC-4C8B-AED3-C336202FED69}" presName="sibTrans" presStyleCnt="0"/>
      <dgm:spPr/>
    </dgm:pt>
    <dgm:pt modelId="{B95423C5-3445-4E67-A30A-EAE280F2588D}" type="pres">
      <dgm:prSet presAssocID="{0D9EBA0D-F83E-423C-BC27-1AAC205F6EEC}" presName="compNode" presStyleCnt="0"/>
      <dgm:spPr/>
    </dgm:pt>
    <dgm:pt modelId="{6405E099-F7F3-42C4-ABC8-AADF440D262D}" type="pres">
      <dgm:prSet presAssocID="{0D9EBA0D-F83E-423C-BC27-1AAC205F6EEC}" presName="bgRect" presStyleLbl="bgShp" presStyleIdx="2" presStyleCnt="4"/>
      <dgm:spPr/>
    </dgm:pt>
    <dgm:pt modelId="{74797BF8-74FF-4832-BDFC-BA9E8C7857CA}" type="pres">
      <dgm:prSet presAssocID="{0D9EBA0D-F83E-423C-BC27-1AAC205F6EEC}"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Quotes"/>
        </a:ext>
      </dgm:extLst>
    </dgm:pt>
    <dgm:pt modelId="{27D6CAAF-9540-4A32-9DC0-EB84733F0887}" type="pres">
      <dgm:prSet presAssocID="{0D9EBA0D-F83E-423C-BC27-1AAC205F6EEC}" presName="spaceRect" presStyleCnt="0"/>
      <dgm:spPr/>
    </dgm:pt>
    <dgm:pt modelId="{F359A046-62E5-4286-80C8-4257F02F0DFF}" type="pres">
      <dgm:prSet presAssocID="{0D9EBA0D-F83E-423C-BC27-1AAC205F6EEC}" presName="parTx" presStyleLbl="revTx" presStyleIdx="2" presStyleCnt="4">
        <dgm:presLayoutVars>
          <dgm:chMax val="0"/>
          <dgm:chPref val="0"/>
        </dgm:presLayoutVars>
      </dgm:prSet>
      <dgm:spPr/>
    </dgm:pt>
    <dgm:pt modelId="{D4FB69B8-A8AF-42AA-958B-F7D5A42AE19B}" type="pres">
      <dgm:prSet presAssocID="{93B65E64-1729-406B-8F1D-068EF6496027}" presName="sibTrans" presStyleCnt="0"/>
      <dgm:spPr/>
    </dgm:pt>
    <dgm:pt modelId="{7D482120-9AF5-4510-84AA-C2F17F4F2AD6}" type="pres">
      <dgm:prSet presAssocID="{87651BAB-1242-404A-B688-B7F59523FC86}" presName="compNode" presStyleCnt="0"/>
      <dgm:spPr/>
    </dgm:pt>
    <dgm:pt modelId="{719C2070-9D0E-4059-A646-3BEB82B312F0}" type="pres">
      <dgm:prSet presAssocID="{87651BAB-1242-404A-B688-B7F59523FC86}" presName="bgRect" presStyleLbl="bgShp" presStyleIdx="3" presStyleCnt="4"/>
      <dgm:spPr/>
    </dgm:pt>
    <dgm:pt modelId="{F466F240-FFB9-4D4D-A393-842240F24D2A}" type="pres">
      <dgm:prSet presAssocID="{87651BAB-1242-404A-B688-B7F59523FC86}"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Exclamation Mark"/>
        </a:ext>
      </dgm:extLst>
    </dgm:pt>
    <dgm:pt modelId="{1319CA12-6AD7-4923-AE95-6D4BFCC8A9C7}" type="pres">
      <dgm:prSet presAssocID="{87651BAB-1242-404A-B688-B7F59523FC86}" presName="spaceRect" presStyleCnt="0"/>
      <dgm:spPr/>
    </dgm:pt>
    <dgm:pt modelId="{68511E76-C66A-431D-AE30-E0B4B5C84D1C}" type="pres">
      <dgm:prSet presAssocID="{87651BAB-1242-404A-B688-B7F59523FC86}" presName="parTx" presStyleLbl="revTx" presStyleIdx="3" presStyleCnt="4">
        <dgm:presLayoutVars>
          <dgm:chMax val="0"/>
          <dgm:chPref val="0"/>
        </dgm:presLayoutVars>
      </dgm:prSet>
      <dgm:spPr/>
    </dgm:pt>
  </dgm:ptLst>
  <dgm:cxnLst>
    <dgm:cxn modelId="{B1421719-5C87-4ABF-AE08-AABE0505857A}" type="presOf" srcId="{F0D458D9-0F0A-4F40-8CC9-B8B9F0FF63B5}" destId="{793866BD-0A5B-49CC-B48C-3BB43C82E4CE}" srcOrd="0" destOrd="0" presId="urn:microsoft.com/office/officeart/2018/2/layout/IconVerticalSolidList"/>
    <dgm:cxn modelId="{C98E0A1B-0028-4E96-ADD7-D53538DBF529}" srcId="{583FFD69-ED7E-4D1D-9D37-D1814B8F345E}" destId="{0D9EBA0D-F83E-423C-BC27-1AAC205F6EEC}" srcOrd="2" destOrd="0" parTransId="{3EA7034A-C430-4EDB-9DF0-CBBF38962E97}" sibTransId="{93B65E64-1729-406B-8F1D-068EF6496027}"/>
    <dgm:cxn modelId="{D502754A-EB05-479F-B449-CACAC901D64A}" type="presOf" srcId="{583FFD69-ED7E-4D1D-9D37-D1814B8F345E}" destId="{57F196A2-9DD8-46D5-9A5F-9E543BCBF856}" srcOrd="0" destOrd="0" presId="urn:microsoft.com/office/officeart/2018/2/layout/IconVerticalSolidList"/>
    <dgm:cxn modelId="{4A9D4F77-BDA4-410E-AD63-F5EF75B4B272}" type="presOf" srcId="{2E6F2DC2-529E-44C7-A164-315C43D95CAA}" destId="{5B17F783-4512-4B92-83C1-9664EAF99DCD}" srcOrd="0" destOrd="0" presId="urn:microsoft.com/office/officeart/2018/2/layout/IconVerticalSolidList"/>
    <dgm:cxn modelId="{0B703EA9-9901-493E-8084-F28FCD54DEF5}" type="presOf" srcId="{87651BAB-1242-404A-B688-B7F59523FC86}" destId="{68511E76-C66A-431D-AE30-E0B4B5C84D1C}" srcOrd="0" destOrd="0" presId="urn:microsoft.com/office/officeart/2018/2/layout/IconVerticalSolidList"/>
    <dgm:cxn modelId="{26AF4FAF-7ED0-4BBF-B99C-58322177B1C6}" type="presOf" srcId="{0D9EBA0D-F83E-423C-BC27-1AAC205F6EEC}" destId="{F359A046-62E5-4286-80C8-4257F02F0DFF}" srcOrd="0" destOrd="0" presId="urn:microsoft.com/office/officeart/2018/2/layout/IconVerticalSolidList"/>
    <dgm:cxn modelId="{061E04CB-DFF7-4DEA-9DD5-F600E2E384AC}" srcId="{583FFD69-ED7E-4D1D-9D37-D1814B8F345E}" destId="{87651BAB-1242-404A-B688-B7F59523FC86}" srcOrd="3" destOrd="0" parTransId="{33946AC9-1805-437C-93CF-7EFF0E71A6B7}" sibTransId="{10A4695A-0664-400D-8BD7-AC63C23BFEFB}"/>
    <dgm:cxn modelId="{C2743ED3-22EF-46F7-B219-2D0CBBE16188}" srcId="{583FFD69-ED7E-4D1D-9D37-D1814B8F345E}" destId="{F0D458D9-0F0A-4F40-8CC9-B8B9F0FF63B5}" srcOrd="0" destOrd="0" parTransId="{F0D25778-BD49-43D0-80C4-77D30572BF9D}" sibTransId="{780B039B-7131-4F9E-9FF3-8A38FD1019FE}"/>
    <dgm:cxn modelId="{82308AF0-E0CA-4173-92A4-6BBBFDFFABF2}" srcId="{583FFD69-ED7E-4D1D-9D37-D1814B8F345E}" destId="{2E6F2DC2-529E-44C7-A164-315C43D95CAA}" srcOrd="1" destOrd="0" parTransId="{427D7880-250E-42AA-9DE0-AE45343C7738}" sibTransId="{532C952C-CDDC-4C8B-AED3-C336202FED69}"/>
    <dgm:cxn modelId="{C570254E-1DE5-4974-945F-40EC0B08EAC3}" type="presParOf" srcId="{57F196A2-9DD8-46D5-9A5F-9E543BCBF856}" destId="{5FE8DE24-D1E7-4220-9258-813E9BB099C9}" srcOrd="0" destOrd="0" presId="urn:microsoft.com/office/officeart/2018/2/layout/IconVerticalSolidList"/>
    <dgm:cxn modelId="{3E22DE06-6E19-4872-8E43-014B51972186}" type="presParOf" srcId="{5FE8DE24-D1E7-4220-9258-813E9BB099C9}" destId="{12F9AB68-D957-4BBC-9E33-E71FCB969BCA}" srcOrd="0" destOrd="0" presId="urn:microsoft.com/office/officeart/2018/2/layout/IconVerticalSolidList"/>
    <dgm:cxn modelId="{A1CE3B6C-0342-4CCD-B2B2-FB915D4752F3}" type="presParOf" srcId="{5FE8DE24-D1E7-4220-9258-813E9BB099C9}" destId="{4361A578-BE50-4066-B3F3-4D9457375465}" srcOrd="1" destOrd="0" presId="urn:microsoft.com/office/officeart/2018/2/layout/IconVerticalSolidList"/>
    <dgm:cxn modelId="{CC673E0B-ABE4-486B-818A-DB4A0C422C74}" type="presParOf" srcId="{5FE8DE24-D1E7-4220-9258-813E9BB099C9}" destId="{330D5BD2-5A11-4365-8389-470FB7F18A71}" srcOrd="2" destOrd="0" presId="urn:microsoft.com/office/officeart/2018/2/layout/IconVerticalSolidList"/>
    <dgm:cxn modelId="{1F24A21B-AADE-4420-A3CC-E591C7AEC4D8}" type="presParOf" srcId="{5FE8DE24-D1E7-4220-9258-813E9BB099C9}" destId="{793866BD-0A5B-49CC-B48C-3BB43C82E4CE}" srcOrd="3" destOrd="0" presId="urn:microsoft.com/office/officeart/2018/2/layout/IconVerticalSolidList"/>
    <dgm:cxn modelId="{994175F9-88DF-4D5C-9883-1858A42771B5}" type="presParOf" srcId="{57F196A2-9DD8-46D5-9A5F-9E543BCBF856}" destId="{E0235340-EADF-4F64-8B38-6BCA2B79F905}" srcOrd="1" destOrd="0" presId="urn:microsoft.com/office/officeart/2018/2/layout/IconVerticalSolidList"/>
    <dgm:cxn modelId="{261F1454-3D46-46AD-8A2C-B53DBA4A579C}" type="presParOf" srcId="{57F196A2-9DD8-46D5-9A5F-9E543BCBF856}" destId="{89E3D7A8-479A-48F7-9E6C-614DF6A87B09}" srcOrd="2" destOrd="0" presId="urn:microsoft.com/office/officeart/2018/2/layout/IconVerticalSolidList"/>
    <dgm:cxn modelId="{C84D7D82-6A8C-4929-BBCD-2F6B9E9639D1}" type="presParOf" srcId="{89E3D7A8-479A-48F7-9E6C-614DF6A87B09}" destId="{AA66716D-A581-4BF4-805A-E53575074D23}" srcOrd="0" destOrd="0" presId="urn:microsoft.com/office/officeart/2018/2/layout/IconVerticalSolidList"/>
    <dgm:cxn modelId="{3C6D1ABF-0497-4D28-8B0A-510FE6255E8F}" type="presParOf" srcId="{89E3D7A8-479A-48F7-9E6C-614DF6A87B09}" destId="{309E250D-3CCC-46CB-B593-1B42C0FD564C}" srcOrd="1" destOrd="0" presId="urn:microsoft.com/office/officeart/2018/2/layout/IconVerticalSolidList"/>
    <dgm:cxn modelId="{D8CA0920-89F2-4090-86B8-C87E0D9DAD3B}" type="presParOf" srcId="{89E3D7A8-479A-48F7-9E6C-614DF6A87B09}" destId="{1C00C2D1-D87F-419B-9A05-271B78B30CEF}" srcOrd="2" destOrd="0" presId="urn:microsoft.com/office/officeart/2018/2/layout/IconVerticalSolidList"/>
    <dgm:cxn modelId="{9B9189A9-90FB-4401-B83C-49564D3063FB}" type="presParOf" srcId="{89E3D7A8-479A-48F7-9E6C-614DF6A87B09}" destId="{5B17F783-4512-4B92-83C1-9664EAF99DCD}" srcOrd="3" destOrd="0" presId="urn:microsoft.com/office/officeart/2018/2/layout/IconVerticalSolidList"/>
    <dgm:cxn modelId="{4115C889-F831-4F83-BD5A-2B8E100E4219}" type="presParOf" srcId="{57F196A2-9DD8-46D5-9A5F-9E543BCBF856}" destId="{548B7D36-B900-4D9D-BF3E-2A222AC10779}" srcOrd="3" destOrd="0" presId="urn:microsoft.com/office/officeart/2018/2/layout/IconVerticalSolidList"/>
    <dgm:cxn modelId="{6B4604D1-84A8-438F-A2DA-FE0A5DC7DBA8}" type="presParOf" srcId="{57F196A2-9DD8-46D5-9A5F-9E543BCBF856}" destId="{B95423C5-3445-4E67-A30A-EAE280F2588D}" srcOrd="4" destOrd="0" presId="urn:microsoft.com/office/officeart/2018/2/layout/IconVerticalSolidList"/>
    <dgm:cxn modelId="{4C9DFDA1-F478-4CCA-98E8-1FB2EEAD1386}" type="presParOf" srcId="{B95423C5-3445-4E67-A30A-EAE280F2588D}" destId="{6405E099-F7F3-42C4-ABC8-AADF440D262D}" srcOrd="0" destOrd="0" presId="urn:microsoft.com/office/officeart/2018/2/layout/IconVerticalSolidList"/>
    <dgm:cxn modelId="{8747A033-35B1-419F-B613-4E20DAEC8337}" type="presParOf" srcId="{B95423C5-3445-4E67-A30A-EAE280F2588D}" destId="{74797BF8-74FF-4832-BDFC-BA9E8C7857CA}" srcOrd="1" destOrd="0" presId="urn:microsoft.com/office/officeart/2018/2/layout/IconVerticalSolidList"/>
    <dgm:cxn modelId="{6A554077-B68C-43A0-806D-2051A2F55CB9}" type="presParOf" srcId="{B95423C5-3445-4E67-A30A-EAE280F2588D}" destId="{27D6CAAF-9540-4A32-9DC0-EB84733F0887}" srcOrd="2" destOrd="0" presId="urn:microsoft.com/office/officeart/2018/2/layout/IconVerticalSolidList"/>
    <dgm:cxn modelId="{E967CAD6-0362-4050-A33F-AE696FC8E1A2}" type="presParOf" srcId="{B95423C5-3445-4E67-A30A-EAE280F2588D}" destId="{F359A046-62E5-4286-80C8-4257F02F0DFF}" srcOrd="3" destOrd="0" presId="urn:microsoft.com/office/officeart/2018/2/layout/IconVerticalSolidList"/>
    <dgm:cxn modelId="{9D49543C-DCAC-4C5C-8444-2377D103F4AA}" type="presParOf" srcId="{57F196A2-9DD8-46D5-9A5F-9E543BCBF856}" destId="{D4FB69B8-A8AF-42AA-958B-F7D5A42AE19B}" srcOrd="5" destOrd="0" presId="urn:microsoft.com/office/officeart/2018/2/layout/IconVerticalSolidList"/>
    <dgm:cxn modelId="{E36886BE-FDE2-4FC1-93BD-61C21E6DF205}" type="presParOf" srcId="{57F196A2-9DD8-46D5-9A5F-9E543BCBF856}" destId="{7D482120-9AF5-4510-84AA-C2F17F4F2AD6}" srcOrd="6" destOrd="0" presId="urn:microsoft.com/office/officeart/2018/2/layout/IconVerticalSolidList"/>
    <dgm:cxn modelId="{06E7D1C9-040F-443E-9205-5A813E29B2D1}" type="presParOf" srcId="{7D482120-9AF5-4510-84AA-C2F17F4F2AD6}" destId="{719C2070-9D0E-4059-A646-3BEB82B312F0}" srcOrd="0" destOrd="0" presId="urn:microsoft.com/office/officeart/2018/2/layout/IconVerticalSolidList"/>
    <dgm:cxn modelId="{52264EBA-3178-45DF-8E95-9EB70053E418}" type="presParOf" srcId="{7D482120-9AF5-4510-84AA-C2F17F4F2AD6}" destId="{F466F240-FFB9-4D4D-A393-842240F24D2A}" srcOrd="1" destOrd="0" presId="urn:microsoft.com/office/officeart/2018/2/layout/IconVerticalSolidList"/>
    <dgm:cxn modelId="{87D9419B-CF95-4579-AE5F-0AEED6E36A49}" type="presParOf" srcId="{7D482120-9AF5-4510-84AA-C2F17F4F2AD6}" destId="{1319CA12-6AD7-4923-AE95-6D4BFCC8A9C7}" srcOrd="2" destOrd="0" presId="urn:microsoft.com/office/officeart/2018/2/layout/IconVerticalSolidList"/>
    <dgm:cxn modelId="{31621D07-D7BB-4392-A14A-0D1B44AB8B26}" type="presParOf" srcId="{7D482120-9AF5-4510-84AA-C2F17F4F2AD6}" destId="{68511E76-C66A-431D-AE30-E0B4B5C84D1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F9AB68-D957-4BBC-9E33-E71FCB969BCA}">
      <dsp:nvSpPr>
        <dsp:cNvPr id="0" name=""/>
        <dsp:cNvSpPr/>
      </dsp:nvSpPr>
      <dsp:spPr>
        <a:xfrm>
          <a:off x="0" y="2274"/>
          <a:ext cx="7357927" cy="115272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361A578-BE50-4066-B3F3-4D9457375465}">
      <dsp:nvSpPr>
        <dsp:cNvPr id="0" name=""/>
        <dsp:cNvSpPr/>
      </dsp:nvSpPr>
      <dsp:spPr>
        <a:xfrm>
          <a:off x="348699" y="261637"/>
          <a:ext cx="633998" cy="63399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93866BD-0A5B-49CC-B48C-3BB43C82E4CE}">
      <dsp:nvSpPr>
        <dsp:cNvPr id="0" name=""/>
        <dsp:cNvSpPr/>
      </dsp:nvSpPr>
      <dsp:spPr>
        <a:xfrm>
          <a:off x="1331396" y="2274"/>
          <a:ext cx="6026530" cy="11527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97" tIns="121997" rIns="121997" bIns="121997" numCol="1" spcCol="1270" anchor="ctr" anchorCtr="0">
          <a:noAutofit/>
        </a:bodyPr>
        <a:lstStyle/>
        <a:p>
          <a:pPr marL="0" lvl="0" indent="0" algn="l" defTabSz="977900">
            <a:lnSpc>
              <a:spcPct val="90000"/>
            </a:lnSpc>
            <a:spcBef>
              <a:spcPct val="0"/>
            </a:spcBef>
            <a:spcAft>
              <a:spcPct val="35000"/>
            </a:spcAft>
            <a:buNone/>
          </a:pPr>
          <a:r>
            <a:rPr lang="en-US" sz="2200" kern="1200"/>
            <a:t>A strong statement of truth</a:t>
          </a:r>
        </a:p>
      </dsp:txBody>
      <dsp:txXfrm>
        <a:off x="1331396" y="2274"/>
        <a:ext cx="6026530" cy="1152724"/>
      </dsp:txXfrm>
    </dsp:sp>
    <dsp:sp modelId="{AA66716D-A581-4BF4-805A-E53575074D23}">
      <dsp:nvSpPr>
        <dsp:cNvPr id="0" name=""/>
        <dsp:cNvSpPr/>
      </dsp:nvSpPr>
      <dsp:spPr>
        <a:xfrm>
          <a:off x="0" y="1443179"/>
          <a:ext cx="7357927" cy="115272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9E250D-3CCC-46CB-B593-1B42C0FD564C}">
      <dsp:nvSpPr>
        <dsp:cNvPr id="0" name=""/>
        <dsp:cNvSpPr/>
      </dsp:nvSpPr>
      <dsp:spPr>
        <a:xfrm>
          <a:off x="348699" y="1702542"/>
          <a:ext cx="633998" cy="63399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B17F783-4512-4B92-83C1-9664EAF99DCD}">
      <dsp:nvSpPr>
        <dsp:cNvPr id="0" name=""/>
        <dsp:cNvSpPr/>
      </dsp:nvSpPr>
      <dsp:spPr>
        <a:xfrm>
          <a:off x="1331396" y="1443179"/>
          <a:ext cx="6026530" cy="11527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97" tIns="121997" rIns="121997" bIns="121997" numCol="1" spcCol="1270" anchor="ctr" anchorCtr="0">
          <a:noAutofit/>
        </a:bodyPr>
        <a:lstStyle/>
        <a:p>
          <a:pPr marL="0" lvl="0" indent="0" algn="l" defTabSz="977900">
            <a:lnSpc>
              <a:spcPct val="90000"/>
            </a:lnSpc>
            <a:spcBef>
              <a:spcPct val="0"/>
            </a:spcBef>
            <a:spcAft>
              <a:spcPct val="35000"/>
            </a:spcAft>
            <a:buNone/>
          </a:pPr>
          <a:r>
            <a:rPr lang="en-US" sz="2200" kern="1200"/>
            <a:t>A tribute to the text, the author or a character. </a:t>
          </a:r>
        </a:p>
      </dsp:txBody>
      <dsp:txXfrm>
        <a:off x="1331396" y="1443179"/>
        <a:ext cx="6026530" cy="1152724"/>
      </dsp:txXfrm>
    </dsp:sp>
    <dsp:sp modelId="{6405E099-F7F3-42C4-ABC8-AADF440D262D}">
      <dsp:nvSpPr>
        <dsp:cNvPr id="0" name=""/>
        <dsp:cNvSpPr/>
      </dsp:nvSpPr>
      <dsp:spPr>
        <a:xfrm>
          <a:off x="0" y="2884085"/>
          <a:ext cx="7357927" cy="1152724"/>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4797BF8-74FF-4832-BDFC-BA9E8C7857CA}">
      <dsp:nvSpPr>
        <dsp:cNvPr id="0" name=""/>
        <dsp:cNvSpPr/>
      </dsp:nvSpPr>
      <dsp:spPr>
        <a:xfrm>
          <a:off x="348699" y="3143448"/>
          <a:ext cx="633998" cy="63399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359A046-62E5-4286-80C8-4257F02F0DFF}">
      <dsp:nvSpPr>
        <dsp:cNvPr id="0" name=""/>
        <dsp:cNvSpPr/>
      </dsp:nvSpPr>
      <dsp:spPr>
        <a:xfrm>
          <a:off x="1331396" y="2884085"/>
          <a:ext cx="6026530" cy="11527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97" tIns="121997" rIns="121997" bIns="121997" numCol="1" spcCol="1270" anchor="ctr" anchorCtr="0">
          <a:noAutofit/>
        </a:bodyPr>
        <a:lstStyle/>
        <a:p>
          <a:pPr marL="0" lvl="0" indent="0" algn="l" defTabSz="977900">
            <a:lnSpc>
              <a:spcPct val="90000"/>
            </a:lnSpc>
            <a:spcBef>
              <a:spcPct val="0"/>
            </a:spcBef>
            <a:spcAft>
              <a:spcPct val="35000"/>
            </a:spcAft>
            <a:buNone/>
          </a:pPr>
          <a:r>
            <a:rPr lang="en-US" sz="2200" kern="1200"/>
            <a:t>A relevant quote that ties into your thesis statement  </a:t>
          </a:r>
        </a:p>
      </dsp:txBody>
      <dsp:txXfrm>
        <a:off x="1331396" y="2884085"/>
        <a:ext cx="6026530" cy="1152724"/>
      </dsp:txXfrm>
    </dsp:sp>
    <dsp:sp modelId="{719C2070-9D0E-4059-A646-3BEB82B312F0}">
      <dsp:nvSpPr>
        <dsp:cNvPr id="0" name=""/>
        <dsp:cNvSpPr/>
      </dsp:nvSpPr>
      <dsp:spPr>
        <a:xfrm>
          <a:off x="0" y="4324991"/>
          <a:ext cx="7357927" cy="1152724"/>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466F240-FFB9-4D4D-A393-842240F24D2A}">
      <dsp:nvSpPr>
        <dsp:cNvPr id="0" name=""/>
        <dsp:cNvSpPr/>
      </dsp:nvSpPr>
      <dsp:spPr>
        <a:xfrm>
          <a:off x="348699" y="4584354"/>
          <a:ext cx="633998" cy="63399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8511E76-C66A-431D-AE30-E0B4B5C84D1C}">
      <dsp:nvSpPr>
        <dsp:cNvPr id="0" name=""/>
        <dsp:cNvSpPr/>
      </dsp:nvSpPr>
      <dsp:spPr>
        <a:xfrm>
          <a:off x="1331396" y="4324991"/>
          <a:ext cx="6026530" cy="11527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97" tIns="121997" rIns="121997" bIns="121997" numCol="1" spcCol="1270" anchor="ctr" anchorCtr="0">
          <a:noAutofit/>
        </a:bodyPr>
        <a:lstStyle/>
        <a:p>
          <a:pPr marL="0" lvl="0" indent="0" algn="l" defTabSz="977900">
            <a:lnSpc>
              <a:spcPct val="90000"/>
            </a:lnSpc>
            <a:spcBef>
              <a:spcPct val="0"/>
            </a:spcBef>
            <a:spcAft>
              <a:spcPct val="35000"/>
            </a:spcAft>
            <a:buNone/>
          </a:pPr>
          <a:r>
            <a:rPr lang="en-US" sz="2200" kern="1200"/>
            <a:t>A challenge or command.  </a:t>
          </a:r>
        </a:p>
      </dsp:txBody>
      <dsp:txXfrm>
        <a:off x="1331396" y="4324991"/>
        <a:ext cx="6026530" cy="115272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10/1/2019</a:t>
            </a:fld>
            <a:endParaRPr lang="en-US"/>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1447203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ED4963-E985-44C4-B8C4-FDD613B7C2F8}" type="datetime1">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1730253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10/1/2019</a:t>
            </a:fld>
            <a:endParaRPr lang="en-US"/>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3639195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10/1/2019</a:t>
            </a:fld>
            <a:endParaRPr lang="en-US"/>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1195076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10/1/2019</a:t>
            </a:fld>
            <a:endParaRPr lang="en-US"/>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3130018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BFFD690-9426-415D-8B65-26881E07B2D4}" type="datetime1">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2312994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4C4989A-474C-40DE-95B9-011C28B71673}" type="datetime1">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869172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5DB4ED54-5B5E-4A04-93D3-5772E3CE3818}" type="datetime1">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301194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147110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10/1/2019</a:t>
            </a:fld>
            <a:endParaRPr lang="en-US"/>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a:p>
        </p:txBody>
      </p:sp>
    </p:spTree>
    <p:extLst>
      <p:ext uri="{BB962C8B-B14F-4D97-AF65-F5344CB8AC3E}">
        <p14:creationId xmlns:p14="http://schemas.microsoft.com/office/powerpoint/2010/main" val="4130829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10/1/2019</a:t>
            </a:fld>
            <a:endParaRPr lang="en-US"/>
          </a:p>
        </p:txBody>
      </p:sp>
      <p:sp>
        <p:nvSpPr>
          <p:cNvPr id="6" name="Footer Placeholder 5"/>
          <p:cNvSpPr>
            <a:spLocks noGrp="1"/>
          </p:cNvSpPr>
          <p:nvPr>
            <p:ph type="ftr" sz="quarter" idx="11"/>
          </p:nvPr>
        </p:nvSpPr>
        <p:spPr/>
        <p:txBody>
          <a:bodyPr/>
          <a:lstStyle/>
          <a:p>
            <a:pPr algn="l"/>
            <a:endParaRPr lang="en-US"/>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3557127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10/1/2019</a:t>
            </a:fld>
            <a:endParaRPr lang="en-US"/>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8279143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84" r:id="rId5"/>
    <p:sldLayoutId id="2147483678" r:id="rId6"/>
    <p:sldLayoutId id="2147483679" r:id="rId7"/>
    <p:sldLayoutId id="2147483680" r:id="rId8"/>
    <p:sldLayoutId id="2147483683" r:id="rId9"/>
    <p:sldLayoutId id="2147483681" r:id="rId10"/>
    <p:sldLayoutId id="2147483682" r:id="rId11"/>
  </p:sldLayoutIdLst>
  <p:hf sldNum="0" hdr="0" ftr="0" dt="0"/>
  <p:txStyles>
    <p:titleStyle>
      <a:lvl1pPr algn="l" defTabSz="457200" rtl="0" eaLnBrk="1" latinLnBrk="0" hangingPunct="1">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8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B695AA2-4B70-477F-AF90-536B720A134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E3E58D9-8414-46D5-8EA9-EE4200F6B67B}"/>
              </a:ext>
            </a:extLst>
          </p:cNvPr>
          <p:cNvPicPr>
            <a:picLocks noChangeAspect="1"/>
          </p:cNvPicPr>
          <p:nvPr/>
        </p:nvPicPr>
        <p:blipFill rotWithShape="1">
          <a:blip r:embed="rId2">
            <a:alphaModFix amt="40000"/>
          </a:blip>
          <a:srcRect t="10076" r="-2" b="5341"/>
          <a:stretch/>
        </p:blipFill>
        <p:spPr>
          <a:xfrm>
            <a:off x="20" y="10"/>
            <a:ext cx="12191980" cy="6857990"/>
          </a:xfrm>
          <a:prstGeom prst="rect">
            <a:avLst/>
          </a:prstGeom>
        </p:spPr>
      </p:pic>
      <p:sp>
        <p:nvSpPr>
          <p:cNvPr id="2" name="Title 1"/>
          <p:cNvSpPr>
            <a:spLocks noGrp="1"/>
          </p:cNvSpPr>
          <p:nvPr>
            <p:ph type="ctrTitle"/>
          </p:nvPr>
        </p:nvSpPr>
        <p:spPr>
          <a:xfrm>
            <a:off x="965201" y="1020431"/>
            <a:ext cx="10225530" cy="1475013"/>
          </a:xfrm>
        </p:spPr>
        <p:txBody>
          <a:bodyPr>
            <a:normAutofit/>
          </a:bodyPr>
          <a:lstStyle/>
          <a:p>
            <a:r>
              <a:rPr lang="en-US" sz="4000">
                <a:solidFill>
                  <a:schemeClr val="tx1"/>
                </a:solidFill>
                <a:cs typeface="Calibri Light"/>
              </a:rPr>
              <a:t>Writing Informatively</a:t>
            </a:r>
            <a:endParaRPr lang="en-US" sz="4000">
              <a:solidFill>
                <a:schemeClr val="tx1"/>
              </a:solidFill>
            </a:endParaRPr>
          </a:p>
        </p:txBody>
      </p:sp>
      <p:sp>
        <p:nvSpPr>
          <p:cNvPr id="3" name="Subtitle 2"/>
          <p:cNvSpPr>
            <a:spLocks noGrp="1"/>
          </p:cNvSpPr>
          <p:nvPr>
            <p:ph type="subTitle" idx="1"/>
          </p:nvPr>
        </p:nvSpPr>
        <p:spPr>
          <a:xfrm>
            <a:off x="965200" y="2495445"/>
            <a:ext cx="10225530" cy="590321"/>
          </a:xfrm>
        </p:spPr>
        <p:txBody>
          <a:bodyPr vert="horz" lIns="91440" tIns="45720" rIns="91440" bIns="45720" rtlCol="0">
            <a:normAutofit/>
          </a:bodyPr>
          <a:lstStyle/>
          <a:p>
            <a:r>
              <a:rPr lang="en-US">
                <a:solidFill>
                  <a:schemeClr val="tx1"/>
                </a:solidFill>
                <a:cs typeface="Calibri"/>
              </a:rPr>
              <a:t>How to inform your audience effectively on a wealth of topics</a:t>
            </a:r>
          </a:p>
        </p:txBody>
      </p:sp>
    </p:spTree>
    <p:extLst>
      <p:ext uri="{BB962C8B-B14F-4D97-AF65-F5344CB8AC3E}">
        <p14:creationId xmlns:p14="http://schemas.microsoft.com/office/powerpoint/2010/main" val="10985722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6B47BF-F3D0-4678-9B20-DA45E1BCAD6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96B3A8-48A1-468A-8B60-37B237DB72B7}"/>
              </a:ext>
            </a:extLst>
          </p:cNvPr>
          <p:cNvSpPr>
            <a:spLocks noGrp="1"/>
          </p:cNvSpPr>
          <p:nvPr>
            <p:ph type="title"/>
          </p:nvPr>
        </p:nvSpPr>
        <p:spPr>
          <a:xfrm>
            <a:off x="581192" y="1124999"/>
            <a:ext cx="4076149" cy="4608003"/>
          </a:xfrm>
        </p:spPr>
        <p:txBody>
          <a:bodyPr anchor="ctr">
            <a:normAutofit/>
          </a:bodyPr>
          <a:lstStyle/>
          <a:p>
            <a:r>
              <a:rPr lang="en-US" sz="4000">
                <a:solidFill>
                  <a:schemeClr val="accent1"/>
                </a:solidFill>
              </a:rPr>
              <a:t>Write a hook!</a:t>
            </a:r>
          </a:p>
        </p:txBody>
      </p:sp>
      <p:sp>
        <p:nvSpPr>
          <p:cNvPr id="10" name="Rectangle 9">
            <a:extLst>
              <a:ext uri="{FF2B5EF4-FFF2-40B4-BE49-F238E27FC236}">
                <a16:creationId xmlns:a16="http://schemas.microsoft.com/office/drawing/2014/main" id="{19334917-3673-4EF2-BA7C-CC83AEEEAE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E1589AE1-C0FC-4B66-9C0D-9EB92F40F4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36A70D99-99E8-45FB-A4A7-DDD3A6D4B02A}"/>
              </a:ext>
            </a:extLst>
          </p:cNvPr>
          <p:cNvSpPr>
            <a:spLocks noGrp="1"/>
          </p:cNvSpPr>
          <p:nvPr>
            <p:ph idx="1"/>
          </p:nvPr>
        </p:nvSpPr>
        <p:spPr>
          <a:xfrm>
            <a:off x="5117586" y="1124998"/>
            <a:ext cx="6493222" cy="4608003"/>
          </a:xfrm>
        </p:spPr>
        <p:txBody>
          <a:bodyPr>
            <a:normAutofit/>
          </a:bodyPr>
          <a:lstStyle/>
          <a:p>
            <a:pPr marL="305435" indent="-305435"/>
            <a:r>
              <a:rPr lang="en-US" sz="2000"/>
              <a:t>Example: </a:t>
            </a:r>
          </a:p>
          <a:p>
            <a:pPr marL="264795" lvl="1" indent="-305435"/>
            <a:r>
              <a:rPr lang="en-US" sz="2000"/>
              <a:t>"When two friends fight, whether it is a petty argument or a world-collapsing brawl, there is one, everlasting truth: someone always gets hurt.”</a:t>
            </a:r>
          </a:p>
          <a:p>
            <a:pPr marL="264795" lvl="1" indent="-305435"/>
            <a:endParaRPr lang="en-US" sz="2000"/>
          </a:p>
          <a:p>
            <a:pPr marL="264795" lvl="1" indent="-305435"/>
            <a:r>
              <a:rPr lang="en-US" sz="2000"/>
              <a:t>Write your own hook to your introduction.</a:t>
            </a:r>
          </a:p>
        </p:txBody>
      </p:sp>
    </p:spTree>
    <p:extLst>
      <p:ext uri="{BB962C8B-B14F-4D97-AF65-F5344CB8AC3E}">
        <p14:creationId xmlns:p14="http://schemas.microsoft.com/office/powerpoint/2010/main" val="2684386433"/>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2989FB-1024-49B7-BDF1-B3CE27D486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FF799F-EEF3-4D15-A51E-E4F85EE5B582}"/>
              </a:ext>
            </a:extLst>
          </p:cNvPr>
          <p:cNvSpPr>
            <a:spLocks noGrp="1"/>
          </p:cNvSpPr>
          <p:nvPr>
            <p:ph type="title"/>
          </p:nvPr>
        </p:nvSpPr>
        <p:spPr>
          <a:xfrm>
            <a:off x="746228" y="1073231"/>
            <a:ext cx="3054091" cy="4711539"/>
          </a:xfrm>
        </p:spPr>
        <p:txBody>
          <a:bodyPr anchor="ctr">
            <a:normAutofit/>
          </a:bodyPr>
          <a:lstStyle/>
          <a:p>
            <a:r>
              <a:rPr lang="en-US" sz="2700">
                <a:solidFill>
                  <a:schemeClr val="bg1">
                    <a:lumMod val="85000"/>
                    <a:lumOff val="15000"/>
                  </a:schemeClr>
                </a:solidFill>
              </a:rPr>
              <a:t>How to Write an Introduction-Context</a:t>
            </a:r>
          </a:p>
        </p:txBody>
      </p:sp>
      <p:sp>
        <p:nvSpPr>
          <p:cNvPr id="10" name="Rectangle 9">
            <a:extLst>
              <a:ext uri="{FF2B5EF4-FFF2-40B4-BE49-F238E27FC236}">
                <a16:creationId xmlns:a16="http://schemas.microsoft.com/office/drawing/2014/main" id="{DFEE959E-BF10-4204-9556-D1707088D44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DDD17B6A-CB37-4005-9681-A20AFCDC782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3B7BBDE9-DAED-40B0-A640-503C918D1CE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7BC7EA7B-802E-41F4-8926-C4475287AA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601200"/>
            <a:ext cx="7498616" cy="579959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E5F5C7A6-F327-457F-9C24-28031632BF3C}"/>
              </a:ext>
            </a:extLst>
          </p:cNvPr>
          <p:cNvSpPr>
            <a:spLocks noGrp="1"/>
          </p:cNvSpPr>
          <p:nvPr>
            <p:ph idx="1"/>
          </p:nvPr>
        </p:nvSpPr>
        <p:spPr>
          <a:xfrm>
            <a:off x="4295048" y="639069"/>
            <a:ext cx="7405883" cy="5721631"/>
          </a:xfrm>
        </p:spPr>
        <p:txBody>
          <a:bodyPr>
            <a:normAutofit/>
          </a:bodyPr>
          <a:lstStyle/>
          <a:p>
            <a:pPr marL="305435" indent="-305435"/>
            <a:r>
              <a:rPr lang="en-US" sz="2400">
                <a:solidFill>
                  <a:srgbClr val="FFFFFF"/>
                </a:solidFill>
              </a:rPr>
              <a:t>A strong essay provides context to the reader. </a:t>
            </a:r>
          </a:p>
          <a:p>
            <a:pPr marL="305435" indent="-305435"/>
            <a:r>
              <a:rPr lang="en-US" sz="2400">
                <a:solidFill>
                  <a:srgbClr val="FFFFFF"/>
                </a:solidFill>
              </a:rPr>
              <a:t>Context provides your reader with some background information, in order to help them as they read your essay. </a:t>
            </a:r>
          </a:p>
          <a:p>
            <a:pPr marL="305435" indent="-305435"/>
            <a:r>
              <a:rPr lang="en-US" sz="2400">
                <a:solidFill>
                  <a:srgbClr val="FFFFFF"/>
                </a:solidFill>
              </a:rPr>
              <a:t>Rules of thumb:</a:t>
            </a:r>
          </a:p>
          <a:p>
            <a:pPr marL="264795" lvl="1" indent="-305435"/>
            <a:r>
              <a:rPr lang="en-US" sz="2400">
                <a:solidFill>
                  <a:srgbClr val="FFFFFF"/>
                </a:solidFill>
              </a:rPr>
              <a:t>Try to keep this relatively short. You are going to go more in-depth when you get to the body of the essay.</a:t>
            </a:r>
          </a:p>
          <a:p>
            <a:pPr marL="264795" lvl="1" indent="-305435"/>
            <a:r>
              <a:rPr lang="en-US" sz="2400">
                <a:solidFill>
                  <a:srgbClr val="FFFFFF"/>
                </a:solidFill>
              </a:rPr>
              <a:t>This should be a relatively broad overview for your reader—they likely don't have any idea what you are writing about.  </a:t>
            </a:r>
          </a:p>
          <a:p>
            <a:pPr marL="264795" lvl="1" indent="-305435"/>
            <a:r>
              <a:rPr lang="en-US" sz="2400">
                <a:solidFill>
                  <a:srgbClr val="FFFFFF"/>
                </a:solidFill>
              </a:rPr>
              <a:t>This is also a good place to do a short summary of the text that you read, if writing a literary analysis. </a:t>
            </a:r>
          </a:p>
        </p:txBody>
      </p:sp>
    </p:spTree>
    <p:extLst>
      <p:ext uri="{BB962C8B-B14F-4D97-AF65-F5344CB8AC3E}">
        <p14:creationId xmlns:p14="http://schemas.microsoft.com/office/powerpoint/2010/main" val="3685931484"/>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6B47BF-F3D0-4678-9B20-DA45E1BCAD6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96B3A8-48A1-468A-8B60-37B237DB72B7}"/>
              </a:ext>
            </a:extLst>
          </p:cNvPr>
          <p:cNvSpPr>
            <a:spLocks noGrp="1"/>
          </p:cNvSpPr>
          <p:nvPr>
            <p:ph type="title"/>
          </p:nvPr>
        </p:nvSpPr>
        <p:spPr>
          <a:xfrm>
            <a:off x="581192" y="1124999"/>
            <a:ext cx="4076149" cy="4608003"/>
          </a:xfrm>
        </p:spPr>
        <p:txBody>
          <a:bodyPr anchor="ctr">
            <a:normAutofit/>
          </a:bodyPr>
          <a:lstStyle/>
          <a:p>
            <a:r>
              <a:rPr lang="en-US" sz="4000">
                <a:solidFill>
                  <a:schemeClr val="accent1"/>
                </a:solidFill>
              </a:rPr>
              <a:t>Write the Context!</a:t>
            </a:r>
          </a:p>
        </p:txBody>
      </p:sp>
      <p:sp>
        <p:nvSpPr>
          <p:cNvPr id="10" name="Rectangle 9">
            <a:extLst>
              <a:ext uri="{FF2B5EF4-FFF2-40B4-BE49-F238E27FC236}">
                <a16:creationId xmlns:a16="http://schemas.microsoft.com/office/drawing/2014/main" id="{19334917-3673-4EF2-BA7C-CC83AEEEAE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E1589AE1-C0FC-4B66-9C0D-9EB92F40F4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36A70D99-99E8-45FB-A4A7-DDD3A6D4B02A}"/>
              </a:ext>
            </a:extLst>
          </p:cNvPr>
          <p:cNvSpPr>
            <a:spLocks noGrp="1"/>
          </p:cNvSpPr>
          <p:nvPr>
            <p:ph idx="1"/>
          </p:nvPr>
        </p:nvSpPr>
        <p:spPr>
          <a:xfrm>
            <a:off x="4959436" y="1124998"/>
            <a:ext cx="7111447" cy="4608003"/>
          </a:xfrm>
        </p:spPr>
        <p:txBody>
          <a:bodyPr>
            <a:normAutofit/>
          </a:bodyPr>
          <a:lstStyle/>
          <a:p>
            <a:pPr marL="305435" indent="-305435"/>
            <a:r>
              <a:rPr lang="en-US" sz="2000"/>
              <a:t>Example: </a:t>
            </a:r>
          </a:p>
          <a:p>
            <a:pPr marL="264795" lvl="1" indent="-305435"/>
            <a:r>
              <a:rPr lang="en-US" sz="2000">
                <a:solidFill>
                  <a:schemeClr val="accent1"/>
                </a:solidFill>
                <a:ea typeface="+mn-lt"/>
                <a:cs typeface="+mn-lt"/>
              </a:rPr>
              <a:t>"When two friends fight, whether it is a petty argument or a world-collapsing brawl, there is one, everlasting truth: someone always gets hurt.</a:t>
            </a:r>
            <a:r>
              <a:rPr lang="en-US" sz="2000">
                <a:ea typeface="+mn-lt"/>
                <a:cs typeface="+mn-lt"/>
              </a:rPr>
              <a:t> In the short story "Amigo Brothers" by </a:t>
            </a:r>
            <a:r>
              <a:rPr lang="en-US" sz="2000" err="1">
                <a:ea typeface="+mn-lt"/>
                <a:cs typeface="+mn-lt"/>
              </a:rPr>
              <a:t>Piri</a:t>
            </a:r>
            <a:r>
              <a:rPr lang="en-US" sz="2000">
                <a:ea typeface="+mn-lt"/>
                <a:cs typeface="+mn-lt"/>
              </a:rPr>
              <a:t> Thomas, two boys, Antonio and Felix, are close friends who must box each other for the Golden Gloves title. Unsurprisingly, this forges a temporary rift between the two boys in the time leading up to their fight."</a:t>
            </a:r>
          </a:p>
          <a:p>
            <a:pPr marL="264795" lvl="1" indent="-305435"/>
            <a:endParaRPr lang="en-US" sz="2000"/>
          </a:p>
          <a:p>
            <a:pPr marL="264795" lvl="1" indent="-305435"/>
            <a:r>
              <a:rPr lang="en-US" sz="2000"/>
              <a:t>Write your own context for your introduction.</a:t>
            </a:r>
          </a:p>
        </p:txBody>
      </p:sp>
    </p:spTree>
    <p:extLst>
      <p:ext uri="{BB962C8B-B14F-4D97-AF65-F5344CB8AC3E}">
        <p14:creationId xmlns:p14="http://schemas.microsoft.com/office/powerpoint/2010/main" val="3231373043"/>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2989FB-1024-49B7-BDF1-B3CE27D486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439949-31AC-47D8-8953-744E01C8A6C9}"/>
              </a:ext>
            </a:extLst>
          </p:cNvPr>
          <p:cNvSpPr>
            <a:spLocks noGrp="1"/>
          </p:cNvSpPr>
          <p:nvPr>
            <p:ph type="title"/>
          </p:nvPr>
        </p:nvSpPr>
        <p:spPr>
          <a:xfrm>
            <a:off x="746228" y="1073231"/>
            <a:ext cx="3054091" cy="4711539"/>
          </a:xfrm>
        </p:spPr>
        <p:txBody>
          <a:bodyPr anchor="ctr">
            <a:normAutofit/>
          </a:bodyPr>
          <a:lstStyle/>
          <a:p>
            <a:r>
              <a:rPr lang="en-US" sz="2700">
                <a:solidFill>
                  <a:schemeClr val="bg1">
                    <a:lumMod val="85000"/>
                    <a:lumOff val="15000"/>
                  </a:schemeClr>
                </a:solidFill>
              </a:rPr>
              <a:t>How to write an introduction-thesis</a:t>
            </a:r>
          </a:p>
        </p:txBody>
      </p:sp>
      <p:sp>
        <p:nvSpPr>
          <p:cNvPr id="10" name="Rectangle 9">
            <a:extLst>
              <a:ext uri="{FF2B5EF4-FFF2-40B4-BE49-F238E27FC236}">
                <a16:creationId xmlns:a16="http://schemas.microsoft.com/office/drawing/2014/main" id="{DFEE959E-BF10-4204-9556-D1707088D44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DDD17B6A-CB37-4005-9681-A20AFCDC782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3B7BBDE9-DAED-40B0-A640-503C918D1CE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7BC7EA7B-802E-41F4-8926-C4475287AA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601200"/>
            <a:ext cx="7498616" cy="579959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1C0D5ED0-C778-43FF-817E-7F75B18FF3CF}"/>
              </a:ext>
            </a:extLst>
          </p:cNvPr>
          <p:cNvSpPr>
            <a:spLocks noGrp="1"/>
          </p:cNvSpPr>
          <p:nvPr>
            <p:ph idx="1"/>
          </p:nvPr>
        </p:nvSpPr>
        <p:spPr>
          <a:xfrm>
            <a:off x="4303909" y="665650"/>
            <a:ext cx="7397022" cy="5659608"/>
          </a:xfrm>
        </p:spPr>
        <p:txBody>
          <a:bodyPr>
            <a:normAutofit/>
          </a:bodyPr>
          <a:lstStyle/>
          <a:p>
            <a:pPr marL="305435" indent="-305435"/>
            <a:r>
              <a:rPr lang="en-US" sz="2400">
                <a:solidFill>
                  <a:srgbClr val="FFFFFF"/>
                </a:solidFill>
              </a:rPr>
              <a:t>A thesis is the informative part of an essay that shows what you want the audience to know when they finished reading your essay.</a:t>
            </a:r>
          </a:p>
          <a:p>
            <a:pPr marL="305435" indent="-305435"/>
            <a:r>
              <a:rPr lang="en-US" sz="2400">
                <a:solidFill>
                  <a:srgbClr val="FFFFFF"/>
                </a:solidFill>
              </a:rPr>
              <a:t>A thesis doesn’t have a set pattern, but using the wording of the prompt is an effective way to make sure that you are focused.</a:t>
            </a:r>
          </a:p>
          <a:p>
            <a:pPr marL="305435" indent="-305435"/>
            <a:r>
              <a:rPr lang="en-US" sz="2400">
                <a:solidFill>
                  <a:srgbClr val="FFFFFF"/>
                </a:solidFill>
              </a:rPr>
              <a:t>You also need 3-4 things related to the topic that you could talk about in a paragraph.</a:t>
            </a:r>
          </a:p>
          <a:p>
            <a:pPr marL="305435" indent="-305435"/>
            <a:endParaRPr lang="en-US" sz="2400">
              <a:solidFill>
                <a:srgbClr val="FFFFFF"/>
              </a:solidFill>
            </a:endParaRPr>
          </a:p>
          <a:p>
            <a:pPr marL="305435" indent="-305435"/>
            <a:r>
              <a:rPr lang="en-US" sz="2400">
                <a:solidFill>
                  <a:srgbClr val="FFFFFF"/>
                </a:solidFill>
              </a:rPr>
              <a:t>Remember: The point of an informative essay is to INFORM your audience—you’re not trying to convince them.</a:t>
            </a:r>
          </a:p>
        </p:txBody>
      </p:sp>
    </p:spTree>
    <p:extLst>
      <p:ext uri="{BB962C8B-B14F-4D97-AF65-F5344CB8AC3E}">
        <p14:creationId xmlns:p14="http://schemas.microsoft.com/office/powerpoint/2010/main" val="1216926978"/>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6B47BF-F3D0-4678-9B20-DA45E1BCAD6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4A4DA3-9B21-4B6B-849F-D21F9E8124E8}"/>
              </a:ext>
            </a:extLst>
          </p:cNvPr>
          <p:cNvSpPr>
            <a:spLocks noGrp="1"/>
          </p:cNvSpPr>
          <p:nvPr>
            <p:ph type="title"/>
          </p:nvPr>
        </p:nvSpPr>
        <p:spPr>
          <a:xfrm>
            <a:off x="581192" y="1124999"/>
            <a:ext cx="4076149" cy="4608003"/>
          </a:xfrm>
        </p:spPr>
        <p:txBody>
          <a:bodyPr anchor="ctr">
            <a:normAutofit/>
          </a:bodyPr>
          <a:lstStyle/>
          <a:p>
            <a:r>
              <a:rPr lang="en-US" sz="4000">
                <a:solidFill>
                  <a:schemeClr val="accent1"/>
                </a:solidFill>
              </a:rPr>
              <a:t>Add your Thesis</a:t>
            </a:r>
          </a:p>
        </p:txBody>
      </p:sp>
      <p:sp>
        <p:nvSpPr>
          <p:cNvPr id="10" name="Rectangle 9">
            <a:extLst>
              <a:ext uri="{FF2B5EF4-FFF2-40B4-BE49-F238E27FC236}">
                <a16:creationId xmlns:a16="http://schemas.microsoft.com/office/drawing/2014/main" id="{19334917-3673-4EF2-BA7C-CC83AEEEAE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E1589AE1-C0FC-4B66-9C0D-9EB92F40F4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17A566E4-77CF-45C7-B1FC-671FA7710663}"/>
              </a:ext>
            </a:extLst>
          </p:cNvPr>
          <p:cNvSpPr>
            <a:spLocks noGrp="1"/>
          </p:cNvSpPr>
          <p:nvPr>
            <p:ph idx="1"/>
          </p:nvPr>
        </p:nvSpPr>
        <p:spPr>
          <a:xfrm>
            <a:off x="4930681" y="708557"/>
            <a:ext cx="7103088" cy="5901630"/>
          </a:xfrm>
        </p:spPr>
        <p:txBody>
          <a:bodyPr>
            <a:normAutofit/>
          </a:bodyPr>
          <a:lstStyle/>
          <a:p>
            <a:pPr marL="305435" indent="-305435"/>
            <a:r>
              <a:rPr lang="en-US" sz="2000"/>
              <a:t>You have already written your thesis statement! Just put it at the end of your paragraph. </a:t>
            </a:r>
          </a:p>
          <a:p>
            <a:pPr marL="305435" indent="-305435"/>
            <a:endParaRPr lang="en-US" sz="2000"/>
          </a:p>
          <a:p>
            <a:pPr marL="305435" indent="-305435"/>
            <a:r>
              <a:rPr lang="en-US" sz="2000"/>
              <a:t>Example:</a:t>
            </a:r>
          </a:p>
          <a:p>
            <a:pPr marL="264795" lvl="1" indent="-305435"/>
            <a:r>
              <a:rPr lang="en-US" sz="2400">
                <a:solidFill>
                  <a:schemeClr val="accent1"/>
                </a:solidFill>
              </a:rPr>
              <a:t>“When two friends fight, whether it is a petty argument or a world-collapsing brawl, there is one, everlasting truth: someone always gets hurt. In the short story "Amigo  Brothers" by </a:t>
            </a:r>
            <a:r>
              <a:rPr lang="en-US" sz="2400" err="1">
                <a:solidFill>
                  <a:schemeClr val="accent1"/>
                </a:solidFill>
              </a:rPr>
              <a:t>Piri</a:t>
            </a:r>
            <a:r>
              <a:rPr lang="en-US" sz="2400">
                <a:solidFill>
                  <a:schemeClr val="accent1"/>
                </a:solidFill>
              </a:rPr>
              <a:t> Thomas, two friends, Antonio and Felix, are close friends who must box each other for the Golden Gloves title. Unsurprisingly, this forges a temporary rift between the two boys in the time leading up to their fight.</a:t>
            </a:r>
            <a:r>
              <a:rPr lang="en-US" sz="2400">
                <a:solidFill>
                  <a:schemeClr val="accent1"/>
                </a:solidFill>
                <a:ea typeface="+mn-lt"/>
                <a:cs typeface="+mn-lt"/>
              </a:rPr>
              <a:t> </a:t>
            </a:r>
            <a:r>
              <a:rPr lang="en-US" sz="2400">
                <a:ea typeface="+mn-lt"/>
                <a:cs typeface="+mn-lt"/>
              </a:rPr>
              <a:t>Antonio, a boxer in the story "Amigo Brothers" by </a:t>
            </a:r>
            <a:r>
              <a:rPr lang="en-US" sz="2400" err="1">
                <a:ea typeface="+mn-lt"/>
                <a:cs typeface="+mn-lt"/>
              </a:rPr>
              <a:t>Piri</a:t>
            </a:r>
            <a:r>
              <a:rPr lang="en-US" sz="2400">
                <a:ea typeface="+mn-lt"/>
                <a:cs typeface="+mn-lt"/>
              </a:rPr>
              <a:t> Thomas, is strategic, fearless, and thoughtful.</a:t>
            </a:r>
            <a:r>
              <a:rPr lang="en-US" sz="2400"/>
              <a:t>”</a:t>
            </a:r>
          </a:p>
        </p:txBody>
      </p:sp>
    </p:spTree>
    <p:extLst>
      <p:ext uri="{BB962C8B-B14F-4D97-AF65-F5344CB8AC3E}">
        <p14:creationId xmlns:p14="http://schemas.microsoft.com/office/powerpoint/2010/main" val="1183523375"/>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DCF4EB5C-ED25-4675-8255-2F5B12CFFC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4">
            <a:extLst>
              <a:ext uri="{FF2B5EF4-FFF2-40B4-BE49-F238E27FC236}">
                <a16:creationId xmlns:a16="http://schemas.microsoft.com/office/drawing/2014/main" id="{9514EC6E-A557-42A2-BCDC-3ABFFC5E56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6">
            <a:extLst>
              <a:ext uri="{FF2B5EF4-FFF2-40B4-BE49-F238E27FC236}">
                <a16:creationId xmlns:a16="http://schemas.microsoft.com/office/drawing/2014/main" id="{905482C9-EB42-4BFE-95BF-7FD661F076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a:extLst>
              <a:ext uri="{FF2B5EF4-FFF2-40B4-BE49-F238E27FC236}">
                <a16:creationId xmlns:a16="http://schemas.microsoft.com/office/drawing/2014/main" id="{7539E646-A625-4A26-86ED-BD90EDD329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30">
            <a:extLst>
              <a:ext uri="{FF2B5EF4-FFF2-40B4-BE49-F238E27FC236}">
                <a16:creationId xmlns:a16="http://schemas.microsoft.com/office/drawing/2014/main" id="{D41D456B-D410-4B9A-B4A8-32858C52515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20EBB9-5922-4109-B030-62C8A899DDE7}"/>
              </a:ext>
            </a:extLst>
          </p:cNvPr>
          <p:cNvSpPr>
            <a:spLocks noGrp="1"/>
          </p:cNvSpPr>
          <p:nvPr>
            <p:ph type="title"/>
          </p:nvPr>
        </p:nvSpPr>
        <p:spPr>
          <a:xfrm>
            <a:off x="581192" y="1009398"/>
            <a:ext cx="6400798" cy="4586182"/>
          </a:xfrm>
        </p:spPr>
        <p:txBody>
          <a:bodyPr vert="horz" lIns="91440" tIns="45720" rIns="91440" bIns="45720" rtlCol="0" anchor="ctr">
            <a:normAutofit/>
          </a:bodyPr>
          <a:lstStyle/>
          <a:p>
            <a:r>
              <a:rPr lang="en-US" sz="6000">
                <a:solidFill>
                  <a:srgbClr val="FFFFFF"/>
                </a:solidFill>
              </a:rPr>
              <a:t>Share your Introduction!</a:t>
            </a:r>
          </a:p>
        </p:txBody>
      </p:sp>
      <p:sp>
        <p:nvSpPr>
          <p:cNvPr id="33" name="Rectangle 32">
            <a:extLst>
              <a:ext uri="{FF2B5EF4-FFF2-40B4-BE49-F238E27FC236}">
                <a16:creationId xmlns:a16="http://schemas.microsoft.com/office/drawing/2014/main" id="{41967BFE-D591-4422-9648-EC369FB5DD3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1190" y="457201"/>
            <a:ext cx="6400800" cy="9499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35" name="Rectangle 34">
            <a:extLst>
              <a:ext uri="{FF2B5EF4-FFF2-40B4-BE49-F238E27FC236}">
                <a16:creationId xmlns:a16="http://schemas.microsoft.com/office/drawing/2014/main" id="{17582E51-231C-453B-87BB-1DBCED8CF0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6CA18363-AE8A-4248-93C2-96A07B231BC8}"/>
              </a:ext>
            </a:extLst>
          </p:cNvPr>
          <p:cNvSpPr>
            <a:spLocks noGrp="1"/>
          </p:cNvSpPr>
          <p:nvPr>
            <p:ph type="body" idx="1"/>
          </p:nvPr>
        </p:nvSpPr>
        <p:spPr>
          <a:xfrm>
            <a:off x="7988808" y="1005841"/>
            <a:ext cx="3749040" cy="4589740"/>
          </a:xfrm>
        </p:spPr>
        <p:txBody>
          <a:bodyPr vert="horz" lIns="91440" tIns="45720" rIns="91440" bIns="45720" rtlCol="0" anchor="ctr">
            <a:normAutofit/>
          </a:bodyPr>
          <a:lstStyle/>
          <a:p>
            <a:r>
              <a:rPr lang="en-US" sz="3200">
                <a:solidFill>
                  <a:srgbClr val="FFFFFF"/>
                </a:solidFill>
              </a:rPr>
              <a:t>With a partner, share your introduction paragraph with them.</a:t>
            </a:r>
          </a:p>
        </p:txBody>
      </p:sp>
      <p:sp>
        <p:nvSpPr>
          <p:cNvPr id="37" name="Rectangle 36">
            <a:extLst>
              <a:ext uri="{FF2B5EF4-FFF2-40B4-BE49-F238E27FC236}">
                <a16:creationId xmlns:a16="http://schemas.microsoft.com/office/drawing/2014/main" id="{2B6F700B-68A4-40BC-B2C6-BD6385C5E6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8808" y="455422"/>
            <a:ext cx="3749040" cy="94998"/>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251942056"/>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2989FB-1024-49B7-BDF1-B3CE27D486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FF799F-EEF3-4D15-A51E-E4F85EE5B582}"/>
              </a:ext>
            </a:extLst>
          </p:cNvPr>
          <p:cNvSpPr>
            <a:spLocks noGrp="1"/>
          </p:cNvSpPr>
          <p:nvPr>
            <p:ph type="title"/>
          </p:nvPr>
        </p:nvSpPr>
        <p:spPr>
          <a:xfrm>
            <a:off x="746228" y="1073231"/>
            <a:ext cx="3054091" cy="4711539"/>
          </a:xfrm>
        </p:spPr>
        <p:txBody>
          <a:bodyPr anchor="ctr">
            <a:normAutofit/>
          </a:bodyPr>
          <a:lstStyle/>
          <a:p>
            <a:r>
              <a:rPr lang="en-US" sz="3200">
                <a:solidFill>
                  <a:schemeClr val="bg1">
                    <a:lumMod val="85000"/>
                    <a:lumOff val="15000"/>
                  </a:schemeClr>
                </a:solidFill>
              </a:rPr>
              <a:t>How to Write A Body Paragraph—Topic Sentence</a:t>
            </a:r>
          </a:p>
        </p:txBody>
      </p:sp>
      <p:sp>
        <p:nvSpPr>
          <p:cNvPr id="10" name="Rectangle 9">
            <a:extLst>
              <a:ext uri="{FF2B5EF4-FFF2-40B4-BE49-F238E27FC236}">
                <a16:creationId xmlns:a16="http://schemas.microsoft.com/office/drawing/2014/main" id="{DFEE959E-BF10-4204-9556-D1707088D44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DDD17B6A-CB37-4005-9681-A20AFCDC782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3B7BBDE9-DAED-40B0-A640-503C918D1CE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7BC7EA7B-802E-41F4-8926-C4475287AA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601200"/>
            <a:ext cx="7498616" cy="579959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E5F5C7A6-F327-457F-9C24-28031632BF3C}"/>
              </a:ext>
            </a:extLst>
          </p:cNvPr>
          <p:cNvSpPr>
            <a:spLocks noGrp="1"/>
          </p:cNvSpPr>
          <p:nvPr>
            <p:ph idx="1"/>
          </p:nvPr>
        </p:nvSpPr>
        <p:spPr>
          <a:xfrm>
            <a:off x="4702629" y="1073231"/>
            <a:ext cx="6959015" cy="4711539"/>
          </a:xfrm>
        </p:spPr>
        <p:txBody>
          <a:bodyPr vert="horz" lIns="91440" tIns="45720" rIns="91440" bIns="45720" rtlCol="0" anchor="ctr">
            <a:noAutofit/>
          </a:bodyPr>
          <a:lstStyle/>
          <a:p>
            <a:pPr marL="457200" indent="-457200"/>
            <a:r>
              <a:rPr lang="en-US" sz="2800">
                <a:solidFill>
                  <a:srgbClr val="FFFFFF"/>
                </a:solidFill>
              </a:rPr>
              <a:t>No matter the prompt, whether informative or argumentative, a body paragraph follows the same pattern.</a:t>
            </a:r>
          </a:p>
          <a:p>
            <a:pPr marL="457200" indent="-457200"/>
            <a:r>
              <a:rPr lang="en-US" sz="2800">
                <a:solidFill>
                  <a:srgbClr val="FFFFFF"/>
                </a:solidFill>
              </a:rPr>
              <a:t>The first part of that pattern is a Topic Sentence to let your reader know what the paragraph will tell them.</a:t>
            </a:r>
          </a:p>
          <a:p>
            <a:pPr marL="457200" indent="-457200"/>
            <a:r>
              <a:rPr lang="en-US" sz="2800">
                <a:solidFill>
                  <a:srgbClr val="FFFFFF"/>
                </a:solidFill>
              </a:rPr>
              <a:t>In informative writing, this sentence just works as a signpost to the audience so that they know what to expect from your paragraph.</a:t>
            </a:r>
          </a:p>
          <a:p>
            <a:pPr marL="264795" lvl="1" indent="-305435"/>
            <a:endParaRPr lang="en-US" sz="2000">
              <a:solidFill>
                <a:srgbClr val="FFFFFF"/>
              </a:solidFill>
            </a:endParaRPr>
          </a:p>
        </p:txBody>
      </p:sp>
    </p:spTree>
    <p:extLst>
      <p:ext uri="{BB962C8B-B14F-4D97-AF65-F5344CB8AC3E}">
        <p14:creationId xmlns:p14="http://schemas.microsoft.com/office/powerpoint/2010/main" val="3238411364"/>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6B47BF-F3D0-4678-9B20-DA45E1BCAD6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96B3A8-48A1-468A-8B60-37B237DB72B7}"/>
              </a:ext>
            </a:extLst>
          </p:cNvPr>
          <p:cNvSpPr>
            <a:spLocks noGrp="1"/>
          </p:cNvSpPr>
          <p:nvPr>
            <p:ph type="title"/>
          </p:nvPr>
        </p:nvSpPr>
        <p:spPr>
          <a:xfrm>
            <a:off x="581192" y="1124999"/>
            <a:ext cx="4076149" cy="4608003"/>
          </a:xfrm>
        </p:spPr>
        <p:txBody>
          <a:bodyPr anchor="ctr">
            <a:normAutofit/>
          </a:bodyPr>
          <a:lstStyle/>
          <a:p>
            <a:r>
              <a:rPr lang="en-US" sz="4000">
                <a:solidFill>
                  <a:schemeClr val="accent1"/>
                </a:solidFill>
              </a:rPr>
              <a:t>Write a topic sentence!</a:t>
            </a:r>
          </a:p>
        </p:txBody>
      </p:sp>
      <p:sp>
        <p:nvSpPr>
          <p:cNvPr id="10" name="Rectangle 9">
            <a:extLst>
              <a:ext uri="{FF2B5EF4-FFF2-40B4-BE49-F238E27FC236}">
                <a16:creationId xmlns:a16="http://schemas.microsoft.com/office/drawing/2014/main" id="{19334917-3673-4EF2-BA7C-CC83AEEEAE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E1589AE1-C0FC-4B66-9C0D-9EB92F40F4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36A70D99-99E8-45FB-A4A7-DDD3A6D4B02A}"/>
              </a:ext>
            </a:extLst>
          </p:cNvPr>
          <p:cNvSpPr>
            <a:spLocks noGrp="1"/>
          </p:cNvSpPr>
          <p:nvPr>
            <p:ph idx="1"/>
          </p:nvPr>
        </p:nvSpPr>
        <p:spPr>
          <a:xfrm>
            <a:off x="5117586" y="1124998"/>
            <a:ext cx="6493222" cy="4608003"/>
          </a:xfrm>
        </p:spPr>
        <p:txBody>
          <a:bodyPr>
            <a:normAutofit/>
          </a:bodyPr>
          <a:lstStyle/>
          <a:p>
            <a:pPr marL="305435" indent="-305435"/>
            <a:r>
              <a:rPr lang="en-US" sz="2800"/>
              <a:t>Example:</a:t>
            </a:r>
            <a:endParaRPr lang="en-US"/>
          </a:p>
          <a:p>
            <a:pPr marL="305435" indent="-305435"/>
            <a:r>
              <a:rPr lang="en-US" sz="2800"/>
              <a:t>     "One character trait that describes Antonio is that he is a strategic fighter."</a:t>
            </a:r>
          </a:p>
          <a:p>
            <a:pPr marL="0" lvl="1" indent="0">
              <a:buNone/>
            </a:pPr>
            <a:endParaRPr lang="en-US" sz="2800"/>
          </a:p>
          <a:p>
            <a:pPr marL="264795" lvl="1" indent="-305435"/>
            <a:r>
              <a:rPr lang="en-US" sz="2800"/>
              <a:t>Write your own topic sentence.</a:t>
            </a:r>
          </a:p>
        </p:txBody>
      </p:sp>
    </p:spTree>
    <p:extLst>
      <p:ext uri="{BB962C8B-B14F-4D97-AF65-F5344CB8AC3E}">
        <p14:creationId xmlns:p14="http://schemas.microsoft.com/office/powerpoint/2010/main" val="1978686638"/>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2989FB-1024-49B7-BDF1-B3CE27D486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FF799F-EEF3-4D15-A51E-E4F85EE5B582}"/>
              </a:ext>
            </a:extLst>
          </p:cNvPr>
          <p:cNvSpPr>
            <a:spLocks noGrp="1"/>
          </p:cNvSpPr>
          <p:nvPr>
            <p:ph type="title"/>
          </p:nvPr>
        </p:nvSpPr>
        <p:spPr>
          <a:xfrm>
            <a:off x="746228" y="1073231"/>
            <a:ext cx="3054091" cy="4711539"/>
          </a:xfrm>
        </p:spPr>
        <p:txBody>
          <a:bodyPr anchor="ctr">
            <a:normAutofit/>
          </a:bodyPr>
          <a:lstStyle/>
          <a:p>
            <a:r>
              <a:rPr lang="en-US" sz="2700">
                <a:solidFill>
                  <a:schemeClr val="bg1">
                    <a:lumMod val="85000"/>
                    <a:lumOff val="15000"/>
                  </a:schemeClr>
                </a:solidFill>
              </a:rPr>
              <a:t>How to Write A Body Paragraph—Authorization</a:t>
            </a:r>
          </a:p>
        </p:txBody>
      </p:sp>
      <p:sp>
        <p:nvSpPr>
          <p:cNvPr id="10" name="Rectangle 9">
            <a:extLst>
              <a:ext uri="{FF2B5EF4-FFF2-40B4-BE49-F238E27FC236}">
                <a16:creationId xmlns:a16="http://schemas.microsoft.com/office/drawing/2014/main" id="{DFEE959E-BF10-4204-9556-D1707088D44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DDD17B6A-CB37-4005-9681-A20AFCDC782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3B7BBDE9-DAED-40B0-A640-503C918D1CE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7BC7EA7B-802E-41F4-8926-C4475287AA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601200"/>
            <a:ext cx="7498616" cy="579959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E5F5C7A6-F327-457F-9C24-28031632BF3C}"/>
              </a:ext>
            </a:extLst>
          </p:cNvPr>
          <p:cNvSpPr>
            <a:spLocks noGrp="1"/>
          </p:cNvSpPr>
          <p:nvPr>
            <p:ph idx="1"/>
          </p:nvPr>
        </p:nvSpPr>
        <p:spPr>
          <a:xfrm>
            <a:off x="4415082" y="871948"/>
            <a:ext cx="7232185" cy="5416029"/>
          </a:xfrm>
        </p:spPr>
        <p:txBody>
          <a:bodyPr>
            <a:normAutofit/>
          </a:bodyPr>
          <a:lstStyle/>
          <a:p>
            <a:pPr marL="457200" indent="-457200"/>
            <a:r>
              <a:rPr lang="en-US" sz="2400">
                <a:solidFill>
                  <a:srgbClr val="FFFFFF"/>
                </a:solidFill>
              </a:rPr>
              <a:t>Authorization sentences in informative writing prove that you know what you are talking about.</a:t>
            </a:r>
          </a:p>
          <a:p>
            <a:pPr marL="457200" indent="-457200"/>
            <a:r>
              <a:rPr lang="en-US" sz="2400">
                <a:solidFill>
                  <a:srgbClr val="FFFFFF"/>
                </a:solidFill>
              </a:rPr>
              <a:t>Informative authorizations are also a good way to prove that the information that you are sharing is reliable—you didn't make it up yourself.</a:t>
            </a:r>
          </a:p>
          <a:p>
            <a:pPr marL="457200" indent="-457200"/>
            <a:r>
              <a:rPr lang="en-US" sz="2400">
                <a:solidFill>
                  <a:srgbClr val="FFFFFF"/>
                </a:solidFill>
              </a:rPr>
              <a:t>As always, the authorization sentence follows a typical pattern:</a:t>
            </a:r>
          </a:p>
          <a:p>
            <a:pPr marL="1601470" lvl="4" indent="-233680"/>
            <a:r>
              <a:rPr lang="en-US" sz="2400">
                <a:solidFill>
                  <a:srgbClr val="FFFFFF"/>
                </a:solidFill>
              </a:rPr>
              <a:t>"Article Title" by Author's Name of </a:t>
            </a:r>
            <a:r>
              <a:rPr lang="en-US" sz="2400" i="1">
                <a:solidFill>
                  <a:srgbClr val="FFFFFF"/>
                </a:solidFill>
              </a:rPr>
              <a:t>Publication</a:t>
            </a:r>
            <a:r>
              <a:rPr lang="en-US" sz="2400">
                <a:solidFill>
                  <a:srgbClr val="FFFFFF"/>
                </a:solidFill>
              </a:rPr>
              <a:t> shows/describes/explains/discusses/emphasizes that (CENTRAL IDEA).</a:t>
            </a:r>
          </a:p>
          <a:p>
            <a:pPr marL="264795" lvl="1" indent="-305435"/>
            <a:endParaRPr lang="en-US" sz="2000">
              <a:solidFill>
                <a:srgbClr val="FFFFFF"/>
              </a:solidFill>
            </a:endParaRPr>
          </a:p>
        </p:txBody>
      </p:sp>
    </p:spTree>
    <p:extLst>
      <p:ext uri="{BB962C8B-B14F-4D97-AF65-F5344CB8AC3E}">
        <p14:creationId xmlns:p14="http://schemas.microsoft.com/office/powerpoint/2010/main" val="4105056482"/>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6B47BF-F3D0-4678-9B20-DA45E1BCAD6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96B3A8-48A1-468A-8B60-37B237DB72B7}"/>
              </a:ext>
            </a:extLst>
          </p:cNvPr>
          <p:cNvSpPr>
            <a:spLocks noGrp="1"/>
          </p:cNvSpPr>
          <p:nvPr>
            <p:ph type="title"/>
          </p:nvPr>
        </p:nvSpPr>
        <p:spPr>
          <a:xfrm>
            <a:off x="581192" y="1124999"/>
            <a:ext cx="4076149" cy="4608003"/>
          </a:xfrm>
        </p:spPr>
        <p:txBody>
          <a:bodyPr anchor="ctr">
            <a:normAutofit/>
          </a:bodyPr>
          <a:lstStyle/>
          <a:p>
            <a:r>
              <a:rPr lang="en-US" sz="3400">
                <a:solidFill>
                  <a:schemeClr val="accent1"/>
                </a:solidFill>
              </a:rPr>
              <a:t>Write an Authorization!</a:t>
            </a:r>
          </a:p>
        </p:txBody>
      </p:sp>
      <p:sp>
        <p:nvSpPr>
          <p:cNvPr id="10" name="Rectangle 9">
            <a:extLst>
              <a:ext uri="{FF2B5EF4-FFF2-40B4-BE49-F238E27FC236}">
                <a16:creationId xmlns:a16="http://schemas.microsoft.com/office/drawing/2014/main" id="{19334917-3673-4EF2-BA7C-CC83AEEEAE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E1589AE1-C0FC-4B66-9C0D-9EB92F40F4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36A70D99-99E8-45FB-A4A7-DDD3A6D4B02A}"/>
              </a:ext>
            </a:extLst>
          </p:cNvPr>
          <p:cNvSpPr>
            <a:spLocks noGrp="1"/>
          </p:cNvSpPr>
          <p:nvPr>
            <p:ph idx="1"/>
          </p:nvPr>
        </p:nvSpPr>
        <p:spPr>
          <a:xfrm>
            <a:off x="5117586" y="1124998"/>
            <a:ext cx="6493222" cy="4608003"/>
          </a:xfrm>
        </p:spPr>
        <p:txBody>
          <a:bodyPr>
            <a:normAutofit/>
          </a:bodyPr>
          <a:lstStyle/>
          <a:p>
            <a:pPr marL="305435" indent="-305435"/>
            <a:r>
              <a:rPr lang="en-US" sz="2000"/>
              <a:t>Example: </a:t>
            </a:r>
            <a:endParaRPr lang="en-US"/>
          </a:p>
          <a:p>
            <a:pPr marL="264795" lvl="1" indent="-305435"/>
            <a:r>
              <a:rPr lang="en-US" sz="2000">
                <a:solidFill>
                  <a:schemeClr val="accent1"/>
                </a:solidFill>
                <a:ea typeface="+mn-lt"/>
                <a:cs typeface="+mn-lt"/>
              </a:rPr>
              <a:t>     "One character trait that describes Antonio is that he is a strategic fighter. </a:t>
            </a:r>
            <a:r>
              <a:rPr lang="en-US" sz="2000">
                <a:solidFill>
                  <a:schemeClr val="tx1"/>
                </a:solidFill>
                <a:ea typeface="+mn-lt"/>
                <a:cs typeface="+mn-lt"/>
              </a:rPr>
              <a:t>"Amigo Brothers" by </a:t>
            </a:r>
            <a:r>
              <a:rPr lang="en-US" sz="2000" err="1">
                <a:solidFill>
                  <a:schemeClr val="tx1"/>
                </a:solidFill>
                <a:ea typeface="+mn-lt"/>
                <a:cs typeface="+mn-lt"/>
              </a:rPr>
              <a:t>Piri</a:t>
            </a:r>
            <a:r>
              <a:rPr lang="en-US" sz="2000">
                <a:solidFill>
                  <a:schemeClr val="tx1"/>
                </a:solidFill>
                <a:ea typeface="+mn-lt"/>
                <a:cs typeface="+mn-lt"/>
              </a:rPr>
              <a:t> Thomas shows how Antonio prepares for, and fights in, a boxing match."</a:t>
            </a:r>
          </a:p>
          <a:p>
            <a:pPr marL="264795" lvl="1" indent="-305435"/>
            <a:endParaRPr lang="en-US" sz="2000"/>
          </a:p>
          <a:p>
            <a:pPr marL="264795" lvl="1" indent="-305435"/>
            <a:r>
              <a:rPr lang="en-US" sz="2000"/>
              <a:t>Write your own authorization sentence.</a:t>
            </a:r>
          </a:p>
        </p:txBody>
      </p:sp>
    </p:spTree>
    <p:extLst>
      <p:ext uri="{BB962C8B-B14F-4D97-AF65-F5344CB8AC3E}">
        <p14:creationId xmlns:p14="http://schemas.microsoft.com/office/powerpoint/2010/main" val="2906384796"/>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373F125-DEF3-41D6-9918-AB21A2ACC3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1E9F226-EB6E-48C9-ADDA-636DE4BF4EB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solidFill>
            <a:srgbClr val="465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5768D9F-00D2-4437-A141-F75508D2B440}"/>
              </a:ext>
            </a:extLst>
          </p:cNvPr>
          <p:cNvSpPr>
            <a:spLocks noGrp="1"/>
          </p:cNvSpPr>
          <p:nvPr>
            <p:ph type="title"/>
          </p:nvPr>
        </p:nvSpPr>
        <p:spPr>
          <a:xfrm>
            <a:off x="959157" y="1113764"/>
            <a:ext cx="3269749" cy="4624327"/>
          </a:xfrm>
        </p:spPr>
        <p:txBody>
          <a:bodyPr anchor="ctr">
            <a:normAutofit/>
          </a:bodyPr>
          <a:lstStyle/>
          <a:p>
            <a:r>
              <a:rPr lang="en-US" sz="3200">
                <a:solidFill>
                  <a:srgbClr val="FFFFFF"/>
                </a:solidFill>
              </a:rPr>
              <a:t>Review: "Amigo Brothers"</a:t>
            </a:r>
          </a:p>
        </p:txBody>
      </p:sp>
      <p:sp>
        <p:nvSpPr>
          <p:cNvPr id="3" name="Content Placeholder 2">
            <a:extLst>
              <a:ext uri="{FF2B5EF4-FFF2-40B4-BE49-F238E27FC236}">
                <a16:creationId xmlns:a16="http://schemas.microsoft.com/office/drawing/2014/main" id="{046B1356-879D-4E7D-AB3A-D71C32FAF643}"/>
              </a:ext>
            </a:extLst>
          </p:cNvPr>
          <p:cNvSpPr>
            <a:spLocks noGrp="1"/>
          </p:cNvSpPr>
          <p:nvPr>
            <p:ph idx="1"/>
          </p:nvPr>
        </p:nvSpPr>
        <p:spPr>
          <a:xfrm>
            <a:off x="5155905" y="1113764"/>
            <a:ext cx="6611386" cy="4624327"/>
          </a:xfrm>
        </p:spPr>
        <p:txBody>
          <a:bodyPr anchor="ctr">
            <a:normAutofit/>
          </a:bodyPr>
          <a:lstStyle/>
          <a:p>
            <a:pPr marL="305435" indent="-305435"/>
            <a:r>
              <a:rPr lang="en-US" sz="2800"/>
              <a:t>Who were the two boys? What do we know about them?</a:t>
            </a:r>
          </a:p>
          <a:p>
            <a:pPr marL="305435" indent="-305435"/>
            <a:r>
              <a:rPr lang="en-US" sz="2800"/>
              <a:t> What are some direct characterizations of the two boys?</a:t>
            </a:r>
          </a:p>
          <a:p>
            <a:pPr marL="305435" indent="-305435"/>
            <a:r>
              <a:rPr lang="en-US" sz="2800"/>
              <a:t>What are some character traits for Antonio? Felix?</a:t>
            </a:r>
          </a:p>
        </p:txBody>
      </p:sp>
    </p:spTree>
    <p:extLst>
      <p:ext uri="{BB962C8B-B14F-4D97-AF65-F5344CB8AC3E}">
        <p14:creationId xmlns:p14="http://schemas.microsoft.com/office/powerpoint/2010/main" val="15541126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92989FB-1024-49B7-BDF1-B3CE27D486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FF799F-EEF3-4D15-A51E-E4F85EE5B582}"/>
              </a:ext>
            </a:extLst>
          </p:cNvPr>
          <p:cNvSpPr>
            <a:spLocks noGrp="1"/>
          </p:cNvSpPr>
          <p:nvPr>
            <p:ph type="title"/>
          </p:nvPr>
        </p:nvSpPr>
        <p:spPr>
          <a:xfrm>
            <a:off x="746228" y="1073231"/>
            <a:ext cx="3054091" cy="4711539"/>
          </a:xfrm>
        </p:spPr>
        <p:txBody>
          <a:bodyPr anchor="ctr">
            <a:normAutofit/>
          </a:bodyPr>
          <a:lstStyle/>
          <a:p>
            <a:r>
              <a:rPr lang="en-US" sz="3200">
                <a:solidFill>
                  <a:schemeClr val="bg1">
                    <a:lumMod val="85000"/>
                    <a:lumOff val="15000"/>
                  </a:schemeClr>
                </a:solidFill>
              </a:rPr>
              <a:t>How to Write A Body Paragraph—Evidence</a:t>
            </a:r>
          </a:p>
        </p:txBody>
      </p:sp>
      <p:sp>
        <p:nvSpPr>
          <p:cNvPr id="6" name="Rectangle 9">
            <a:extLst>
              <a:ext uri="{FF2B5EF4-FFF2-40B4-BE49-F238E27FC236}">
                <a16:creationId xmlns:a16="http://schemas.microsoft.com/office/drawing/2014/main" id="{DFEE959E-BF10-4204-9556-D1707088D44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7" name="Rectangle 11">
            <a:extLst>
              <a:ext uri="{FF2B5EF4-FFF2-40B4-BE49-F238E27FC236}">
                <a16:creationId xmlns:a16="http://schemas.microsoft.com/office/drawing/2014/main" id="{DDD17B6A-CB37-4005-9681-A20AFCDC782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13">
            <a:extLst>
              <a:ext uri="{FF2B5EF4-FFF2-40B4-BE49-F238E27FC236}">
                <a16:creationId xmlns:a16="http://schemas.microsoft.com/office/drawing/2014/main" id="{3B7BBDE9-DAED-40B0-A640-503C918D1CE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5">
            <a:extLst>
              <a:ext uri="{FF2B5EF4-FFF2-40B4-BE49-F238E27FC236}">
                <a16:creationId xmlns:a16="http://schemas.microsoft.com/office/drawing/2014/main" id="{7BC7EA7B-802E-41F4-8926-C4475287AA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601200"/>
            <a:ext cx="7498616" cy="579959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E5F5C7A6-F327-457F-9C24-28031632BF3C}"/>
              </a:ext>
            </a:extLst>
          </p:cNvPr>
          <p:cNvSpPr>
            <a:spLocks noGrp="1"/>
          </p:cNvSpPr>
          <p:nvPr>
            <p:ph idx="1"/>
          </p:nvPr>
        </p:nvSpPr>
        <p:spPr>
          <a:xfrm>
            <a:off x="4386328" y="670665"/>
            <a:ext cx="7304071" cy="5631689"/>
          </a:xfrm>
        </p:spPr>
        <p:txBody>
          <a:bodyPr>
            <a:normAutofit/>
          </a:bodyPr>
          <a:lstStyle/>
          <a:p>
            <a:pPr marL="457200" indent="-457200"/>
            <a:r>
              <a:rPr lang="en-US" sz="2800">
                <a:solidFill>
                  <a:srgbClr val="FFFFFF"/>
                </a:solidFill>
              </a:rPr>
              <a:t>In informative writing, you are not trying to convince your audience—you are just telling them information about your topic.</a:t>
            </a:r>
          </a:p>
          <a:p>
            <a:pPr marL="457200" indent="-457200"/>
            <a:r>
              <a:rPr lang="en-US" sz="2800">
                <a:solidFill>
                  <a:srgbClr val="FFFFFF"/>
                </a:solidFill>
              </a:rPr>
              <a:t>So your evidence does not have to be THE MOST CONVINCING piece of evidence you have ever seen. It just needs to support what you are trying to tell them about.</a:t>
            </a:r>
          </a:p>
          <a:p>
            <a:pPr marL="457200" indent="-457200"/>
            <a:r>
              <a:rPr lang="en-US" sz="2800">
                <a:solidFill>
                  <a:srgbClr val="FFFFFF"/>
                </a:solidFill>
              </a:rPr>
              <a:t>Therefore, picking out a piece of evidence should come down to one simple question:</a:t>
            </a:r>
          </a:p>
          <a:p>
            <a:pPr marL="1601470" lvl="4" indent="-233680"/>
            <a:r>
              <a:rPr lang="en-US" sz="2800">
                <a:solidFill>
                  <a:srgbClr val="FFFFFF"/>
                </a:solidFill>
              </a:rPr>
              <a:t>What are you trying to tell your audience?</a:t>
            </a:r>
          </a:p>
          <a:p>
            <a:pPr marL="264795" lvl="1"/>
            <a:endParaRPr lang="en-US" sz="2000">
              <a:solidFill>
                <a:srgbClr val="FFFFFF"/>
              </a:solidFill>
            </a:endParaRPr>
          </a:p>
        </p:txBody>
      </p:sp>
    </p:spTree>
    <p:extLst>
      <p:ext uri="{BB962C8B-B14F-4D97-AF65-F5344CB8AC3E}">
        <p14:creationId xmlns:p14="http://schemas.microsoft.com/office/powerpoint/2010/main" val="3828779547"/>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6B47BF-F3D0-4678-9B20-DA45E1BCAD6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96B3A8-48A1-468A-8B60-37B237DB72B7}"/>
              </a:ext>
            </a:extLst>
          </p:cNvPr>
          <p:cNvSpPr>
            <a:spLocks noGrp="1"/>
          </p:cNvSpPr>
          <p:nvPr>
            <p:ph type="title"/>
          </p:nvPr>
        </p:nvSpPr>
        <p:spPr>
          <a:xfrm>
            <a:off x="581192" y="1124999"/>
            <a:ext cx="4076149" cy="4608003"/>
          </a:xfrm>
        </p:spPr>
        <p:txBody>
          <a:bodyPr anchor="ctr">
            <a:normAutofit/>
          </a:bodyPr>
          <a:lstStyle/>
          <a:p>
            <a:r>
              <a:rPr lang="en-US" sz="4000">
                <a:solidFill>
                  <a:schemeClr val="accent1"/>
                </a:solidFill>
              </a:rPr>
              <a:t>Add your evidence!</a:t>
            </a:r>
          </a:p>
        </p:txBody>
      </p:sp>
      <p:sp>
        <p:nvSpPr>
          <p:cNvPr id="10" name="Rectangle 9">
            <a:extLst>
              <a:ext uri="{FF2B5EF4-FFF2-40B4-BE49-F238E27FC236}">
                <a16:creationId xmlns:a16="http://schemas.microsoft.com/office/drawing/2014/main" id="{19334917-3673-4EF2-BA7C-CC83AEEEAE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E1589AE1-C0FC-4B66-9C0D-9EB92F40F4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36A70D99-99E8-45FB-A4A7-DDD3A6D4B02A}"/>
              </a:ext>
            </a:extLst>
          </p:cNvPr>
          <p:cNvSpPr>
            <a:spLocks noGrp="1"/>
          </p:cNvSpPr>
          <p:nvPr>
            <p:ph idx="1"/>
          </p:nvPr>
        </p:nvSpPr>
        <p:spPr>
          <a:xfrm>
            <a:off x="5117586" y="1124998"/>
            <a:ext cx="6493222" cy="4608003"/>
          </a:xfrm>
        </p:spPr>
        <p:txBody>
          <a:bodyPr>
            <a:normAutofit/>
          </a:bodyPr>
          <a:lstStyle/>
          <a:p>
            <a:pPr marL="305435" indent="-305435"/>
            <a:r>
              <a:rPr lang="en-US" sz="2000"/>
              <a:t>Example: </a:t>
            </a:r>
            <a:endParaRPr lang="en-US"/>
          </a:p>
          <a:p>
            <a:pPr marL="264795" indent="-305435"/>
            <a:r>
              <a:rPr lang="en-US" sz="2000">
                <a:solidFill>
                  <a:schemeClr val="accent1"/>
                </a:solidFill>
              </a:rPr>
              <a:t>     "One character trait that describes Antonio is that he is a strategic fighter. "Amigo Brothers" by </a:t>
            </a:r>
            <a:r>
              <a:rPr lang="en-US" sz="2000" err="1">
                <a:solidFill>
                  <a:schemeClr val="accent1"/>
                </a:solidFill>
              </a:rPr>
              <a:t>Piri</a:t>
            </a:r>
            <a:r>
              <a:rPr lang="en-US" sz="2000">
                <a:solidFill>
                  <a:schemeClr val="accent1"/>
                </a:solidFill>
              </a:rPr>
              <a:t> Thomas shows how Antonio prepares for, and fights in, a boxing match. </a:t>
            </a:r>
            <a:r>
              <a:rPr lang="en-US" sz="2000">
                <a:solidFill>
                  <a:schemeClr val="tx1"/>
                </a:solidFill>
              </a:rPr>
              <a:t>The author writes, "Antonio danced, a joy to behold. […] Antonio knew the dynamite that was stored in his amigo brother's fist." </a:t>
            </a:r>
          </a:p>
          <a:p>
            <a:pPr marL="264795" lvl="1" indent="-305435"/>
            <a:endParaRPr lang="en-US" sz="2000"/>
          </a:p>
          <a:p>
            <a:pPr marL="264795" lvl="1" indent="-305435"/>
            <a:r>
              <a:rPr lang="en-US" sz="2000"/>
              <a:t>Add your own evidence!</a:t>
            </a:r>
          </a:p>
        </p:txBody>
      </p:sp>
    </p:spTree>
    <p:extLst>
      <p:ext uri="{BB962C8B-B14F-4D97-AF65-F5344CB8AC3E}">
        <p14:creationId xmlns:p14="http://schemas.microsoft.com/office/powerpoint/2010/main" val="1338515157"/>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2989FB-1024-49B7-BDF1-B3CE27D486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FF799F-EEF3-4D15-A51E-E4F85EE5B582}"/>
              </a:ext>
            </a:extLst>
          </p:cNvPr>
          <p:cNvSpPr>
            <a:spLocks noGrp="1"/>
          </p:cNvSpPr>
          <p:nvPr>
            <p:ph type="title"/>
          </p:nvPr>
        </p:nvSpPr>
        <p:spPr>
          <a:xfrm>
            <a:off x="746228" y="1073231"/>
            <a:ext cx="3054091" cy="4711539"/>
          </a:xfrm>
        </p:spPr>
        <p:txBody>
          <a:bodyPr anchor="ctr">
            <a:normAutofit/>
          </a:bodyPr>
          <a:lstStyle/>
          <a:p>
            <a:r>
              <a:rPr lang="en-US" sz="3200">
                <a:solidFill>
                  <a:schemeClr val="bg1">
                    <a:lumMod val="85000"/>
                    <a:lumOff val="15000"/>
                  </a:schemeClr>
                </a:solidFill>
              </a:rPr>
              <a:t>How to Write A Body Paragraph—explanation</a:t>
            </a:r>
          </a:p>
        </p:txBody>
      </p:sp>
      <p:sp>
        <p:nvSpPr>
          <p:cNvPr id="10" name="Rectangle 9">
            <a:extLst>
              <a:ext uri="{FF2B5EF4-FFF2-40B4-BE49-F238E27FC236}">
                <a16:creationId xmlns:a16="http://schemas.microsoft.com/office/drawing/2014/main" id="{DFEE959E-BF10-4204-9556-D1707088D44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DDD17B6A-CB37-4005-9681-A20AFCDC782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3B7BBDE9-DAED-40B0-A640-503C918D1CE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7BC7EA7B-802E-41F4-8926-C4475287AA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601200"/>
            <a:ext cx="7498616" cy="579959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E5F5C7A6-F327-457F-9C24-28031632BF3C}"/>
              </a:ext>
            </a:extLst>
          </p:cNvPr>
          <p:cNvSpPr>
            <a:spLocks noGrp="1"/>
          </p:cNvSpPr>
          <p:nvPr>
            <p:ph idx="1"/>
          </p:nvPr>
        </p:nvSpPr>
        <p:spPr>
          <a:xfrm>
            <a:off x="4300063" y="699420"/>
            <a:ext cx="7390336" cy="5703576"/>
          </a:xfrm>
        </p:spPr>
        <p:txBody>
          <a:bodyPr>
            <a:normAutofit/>
          </a:bodyPr>
          <a:lstStyle/>
          <a:p>
            <a:pPr marL="457200" indent="-457200"/>
            <a:r>
              <a:rPr lang="en-US" sz="2400">
                <a:solidFill>
                  <a:srgbClr val="FFFFFF"/>
                </a:solidFill>
              </a:rPr>
              <a:t>When explaining your evidence in an informative piece of writing, you want to make sure that your audience understands all the parts of the quote AND how it shows what you're trying to say. </a:t>
            </a:r>
          </a:p>
          <a:p>
            <a:pPr marL="457200" indent="-457200"/>
            <a:r>
              <a:rPr lang="en-US" sz="2400">
                <a:solidFill>
                  <a:srgbClr val="FFFFFF"/>
                </a:solidFill>
              </a:rPr>
              <a:t>This way, they understand why you picked the topic.</a:t>
            </a:r>
          </a:p>
          <a:p>
            <a:pPr marL="457200" indent="-457200"/>
            <a:endParaRPr lang="en-US" sz="2400">
              <a:solidFill>
                <a:srgbClr val="FFFFFF"/>
              </a:solidFill>
            </a:endParaRPr>
          </a:p>
          <a:p>
            <a:pPr marL="457200" indent="-457200"/>
            <a:r>
              <a:rPr lang="en-US" sz="2400">
                <a:solidFill>
                  <a:srgbClr val="FFFFFF"/>
                </a:solidFill>
              </a:rPr>
              <a:t>Remember: you need TWICE as much explanation as your evidence!</a:t>
            </a:r>
          </a:p>
          <a:p>
            <a:pPr marL="457200" indent="-457200"/>
            <a:endParaRPr lang="en-US" sz="2400">
              <a:solidFill>
                <a:srgbClr val="FFFFFF"/>
              </a:solidFill>
            </a:endParaRPr>
          </a:p>
          <a:p>
            <a:pPr marL="457200" indent="-457200"/>
            <a:r>
              <a:rPr lang="en-US" sz="2400">
                <a:solidFill>
                  <a:srgbClr val="FFFFFF"/>
                </a:solidFill>
              </a:rPr>
              <a:t>If you can't answer WHY you picked that piece of evidence, then pick different evidence. Seriously. </a:t>
            </a:r>
          </a:p>
          <a:p>
            <a:pPr marL="264795" lvl="1" indent="-305435"/>
            <a:endParaRPr lang="en-US" sz="2000">
              <a:solidFill>
                <a:srgbClr val="FFFFFF"/>
              </a:solidFill>
            </a:endParaRPr>
          </a:p>
        </p:txBody>
      </p:sp>
    </p:spTree>
    <p:extLst>
      <p:ext uri="{BB962C8B-B14F-4D97-AF65-F5344CB8AC3E}">
        <p14:creationId xmlns:p14="http://schemas.microsoft.com/office/powerpoint/2010/main" val="614201792"/>
      </p:ext>
    </p:extLst>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6B47BF-F3D0-4678-9B20-DA45E1BCAD6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96B3A8-48A1-468A-8B60-37B237DB72B7}"/>
              </a:ext>
            </a:extLst>
          </p:cNvPr>
          <p:cNvSpPr>
            <a:spLocks noGrp="1"/>
          </p:cNvSpPr>
          <p:nvPr>
            <p:ph type="title"/>
          </p:nvPr>
        </p:nvSpPr>
        <p:spPr>
          <a:xfrm>
            <a:off x="581192" y="1124999"/>
            <a:ext cx="4076149" cy="4608003"/>
          </a:xfrm>
        </p:spPr>
        <p:txBody>
          <a:bodyPr anchor="ctr">
            <a:normAutofit/>
          </a:bodyPr>
          <a:lstStyle/>
          <a:p>
            <a:r>
              <a:rPr lang="en-US" sz="4000">
                <a:solidFill>
                  <a:schemeClr val="accent1"/>
                </a:solidFill>
              </a:rPr>
              <a:t>Write your explanation!</a:t>
            </a:r>
          </a:p>
        </p:txBody>
      </p:sp>
      <p:sp>
        <p:nvSpPr>
          <p:cNvPr id="10" name="Rectangle 9">
            <a:extLst>
              <a:ext uri="{FF2B5EF4-FFF2-40B4-BE49-F238E27FC236}">
                <a16:creationId xmlns:a16="http://schemas.microsoft.com/office/drawing/2014/main" id="{19334917-3673-4EF2-BA7C-CC83AEEEAE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E1589AE1-C0FC-4B66-9C0D-9EB92F40F4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36A70D99-99E8-45FB-A4A7-DDD3A6D4B02A}"/>
              </a:ext>
            </a:extLst>
          </p:cNvPr>
          <p:cNvSpPr>
            <a:spLocks noGrp="1"/>
          </p:cNvSpPr>
          <p:nvPr>
            <p:ph idx="1"/>
          </p:nvPr>
        </p:nvSpPr>
        <p:spPr>
          <a:xfrm>
            <a:off x="5117586" y="636168"/>
            <a:ext cx="6852655" cy="5887587"/>
          </a:xfrm>
        </p:spPr>
        <p:txBody>
          <a:bodyPr>
            <a:normAutofit/>
          </a:bodyPr>
          <a:lstStyle/>
          <a:p>
            <a:pPr marL="305435" indent="-305435">
              <a:lnSpc>
                <a:spcPct val="90000"/>
              </a:lnSpc>
            </a:pPr>
            <a:r>
              <a:rPr lang="en-US" sz="2400"/>
              <a:t>Example: </a:t>
            </a:r>
          </a:p>
          <a:p>
            <a:pPr marL="264795" indent="-305435">
              <a:lnSpc>
                <a:spcPct val="90000"/>
              </a:lnSpc>
            </a:pPr>
            <a:r>
              <a:rPr lang="en-US" sz="2400">
                <a:solidFill>
                  <a:schemeClr val="accent1"/>
                </a:solidFill>
                <a:ea typeface="+mn-lt"/>
                <a:cs typeface="+mn-lt"/>
              </a:rPr>
              <a:t>     "One character trait that describes Antonio is that he is a strategic fighter. "Amigo Brothers" by </a:t>
            </a:r>
            <a:r>
              <a:rPr lang="en-US" sz="2400" err="1">
                <a:solidFill>
                  <a:schemeClr val="accent1"/>
                </a:solidFill>
                <a:ea typeface="+mn-lt"/>
                <a:cs typeface="+mn-lt"/>
              </a:rPr>
              <a:t>Piri</a:t>
            </a:r>
            <a:r>
              <a:rPr lang="en-US" sz="2400">
                <a:solidFill>
                  <a:schemeClr val="accent1"/>
                </a:solidFill>
                <a:ea typeface="+mn-lt"/>
                <a:cs typeface="+mn-lt"/>
              </a:rPr>
              <a:t> Thomas shows how Antonio prepares for, and fights in, a boxing match. The author writes, "Antonio danced, a joy to behold. […] Antonio knew the dynamite that was stored in his amigo brother's fist."</a:t>
            </a:r>
            <a:r>
              <a:rPr lang="en-US" sz="2400">
                <a:solidFill>
                  <a:schemeClr val="tx1"/>
                </a:solidFill>
                <a:ea typeface="+mn-lt"/>
                <a:cs typeface="+mn-lt"/>
              </a:rPr>
              <a:t> This quote from the story shows how Antonio worked in the ring. He had a strategy from the beginning, and his goal was to avoid Felix's fists. Unsurprisingly, the audience enjoyed watching him fight because of this. Avoiding Felix's power in his punches, Antonio was able to last longer in the fight."</a:t>
            </a:r>
          </a:p>
          <a:p>
            <a:pPr marL="264795" lvl="1" indent="-305435">
              <a:lnSpc>
                <a:spcPct val="90000"/>
              </a:lnSpc>
            </a:pPr>
            <a:endParaRPr lang="en-US" sz="2400"/>
          </a:p>
          <a:p>
            <a:pPr marL="264795" lvl="1" indent="-305435">
              <a:lnSpc>
                <a:spcPct val="90000"/>
              </a:lnSpc>
            </a:pPr>
            <a:r>
              <a:rPr lang="en-US" sz="2400"/>
              <a:t>Write your own explanation to your evidence!</a:t>
            </a:r>
          </a:p>
        </p:txBody>
      </p:sp>
    </p:spTree>
    <p:extLst>
      <p:ext uri="{BB962C8B-B14F-4D97-AF65-F5344CB8AC3E}">
        <p14:creationId xmlns:p14="http://schemas.microsoft.com/office/powerpoint/2010/main" val="4191758380"/>
      </p:ext>
    </p:extLst>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2989FB-1024-49B7-BDF1-B3CE27D486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FF799F-EEF3-4D15-A51E-E4F85EE5B582}"/>
              </a:ext>
            </a:extLst>
          </p:cNvPr>
          <p:cNvSpPr>
            <a:spLocks noGrp="1"/>
          </p:cNvSpPr>
          <p:nvPr>
            <p:ph type="title"/>
          </p:nvPr>
        </p:nvSpPr>
        <p:spPr>
          <a:xfrm>
            <a:off x="746228" y="1073231"/>
            <a:ext cx="3054091" cy="4711539"/>
          </a:xfrm>
        </p:spPr>
        <p:txBody>
          <a:bodyPr anchor="ctr">
            <a:normAutofit/>
          </a:bodyPr>
          <a:lstStyle/>
          <a:p>
            <a:r>
              <a:rPr lang="en-US" sz="3200">
                <a:solidFill>
                  <a:schemeClr val="bg1">
                    <a:lumMod val="85000"/>
                    <a:lumOff val="15000"/>
                  </a:schemeClr>
                </a:solidFill>
              </a:rPr>
              <a:t>How to Write A Body Paragraph—Conclusion</a:t>
            </a:r>
          </a:p>
        </p:txBody>
      </p:sp>
      <p:sp>
        <p:nvSpPr>
          <p:cNvPr id="10" name="Rectangle 9">
            <a:extLst>
              <a:ext uri="{FF2B5EF4-FFF2-40B4-BE49-F238E27FC236}">
                <a16:creationId xmlns:a16="http://schemas.microsoft.com/office/drawing/2014/main" id="{DFEE959E-BF10-4204-9556-D1707088D44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DDD17B6A-CB37-4005-9681-A20AFCDC782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3B7BBDE9-DAED-40B0-A640-503C918D1CE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7BC7EA7B-802E-41F4-8926-C4475287AA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601200"/>
            <a:ext cx="7498616" cy="579959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E5F5C7A6-F327-457F-9C24-28031632BF3C}"/>
              </a:ext>
            </a:extLst>
          </p:cNvPr>
          <p:cNvSpPr>
            <a:spLocks noGrp="1"/>
          </p:cNvSpPr>
          <p:nvPr>
            <p:ph idx="1"/>
          </p:nvPr>
        </p:nvSpPr>
        <p:spPr>
          <a:xfrm>
            <a:off x="4415082" y="728175"/>
            <a:ext cx="7203430" cy="5487915"/>
          </a:xfrm>
        </p:spPr>
        <p:txBody>
          <a:bodyPr vert="horz" lIns="91440" tIns="45720" rIns="91440" bIns="45720" rtlCol="0" anchor="ctr">
            <a:noAutofit/>
          </a:bodyPr>
          <a:lstStyle/>
          <a:p>
            <a:pPr marL="457200" indent="-457200"/>
            <a:r>
              <a:rPr lang="en-US" sz="2400">
                <a:solidFill>
                  <a:srgbClr val="FFFFFF"/>
                </a:solidFill>
              </a:rPr>
              <a:t>Before moving on to your next topic, lead your reader to feel as though they've learned everything you wanted them to out of that paragraph.</a:t>
            </a:r>
          </a:p>
          <a:p>
            <a:pPr marL="457200" indent="-457200"/>
            <a:endParaRPr lang="en-US" sz="2400">
              <a:solidFill>
                <a:srgbClr val="FFFFFF"/>
              </a:solidFill>
            </a:endParaRPr>
          </a:p>
          <a:p>
            <a:pPr marL="457200" indent="-457200"/>
            <a:r>
              <a:rPr lang="en-US" sz="2400">
                <a:solidFill>
                  <a:srgbClr val="FFFFFF"/>
                </a:solidFill>
              </a:rPr>
              <a:t>The best way to do that is through your conclusion.</a:t>
            </a:r>
          </a:p>
          <a:p>
            <a:pPr marL="457200" indent="-457200"/>
            <a:endParaRPr lang="en-US" sz="2400">
              <a:solidFill>
                <a:srgbClr val="FFFFFF"/>
              </a:solidFill>
            </a:endParaRPr>
          </a:p>
          <a:p>
            <a:pPr marL="457200" indent="-457200"/>
            <a:r>
              <a:rPr lang="en-US" sz="2400">
                <a:solidFill>
                  <a:srgbClr val="FFFFFF"/>
                </a:solidFill>
              </a:rPr>
              <a:t>This should be a concise, one-sentence summary of what you wrote in the body paragraph. </a:t>
            </a:r>
          </a:p>
          <a:p>
            <a:pPr marL="1241425" lvl="3" indent="-233680"/>
            <a:r>
              <a:rPr lang="en-US" sz="2400">
                <a:solidFill>
                  <a:srgbClr val="FFFFFF"/>
                </a:solidFill>
              </a:rPr>
              <a:t>This serves as a reminder to your reader before you move on to the next point. </a:t>
            </a:r>
          </a:p>
          <a:p>
            <a:pPr marL="457200" lvl="3" indent="0">
              <a:buNone/>
            </a:pPr>
            <a:endParaRPr lang="en-US" sz="2000">
              <a:solidFill>
                <a:srgbClr val="FFFFFF"/>
              </a:solidFill>
            </a:endParaRPr>
          </a:p>
          <a:p>
            <a:pPr marL="264795" lvl="1" indent="-305435"/>
            <a:endParaRPr lang="en-US" sz="2000">
              <a:solidFill>
                <a:srgbClr val="FFFFFF"/>
              </a:solidFill>
            </a:endParaRPr>
          </a:p>
        </p:txBody>
      </p:sp>
    </p:spTree>
    <p:extLst>
      <p:ext uri="{BB962C8B-B14F-4D97-AF65-F5344CB8AC3E}">
        <p14:creationId xmlns:p14="http://schemas.microsoft.com/office/powerpoint/2010/main" val="1567159541"/>
      </p:ext>
    </p:extLst>
  </p:cSld>
  <p:clrMapOvr>
    <a:overrideClrMapping bg1="dk1" tx1="lt1" bg2="dk2" tx2="lt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6B47BF-F3D0-4678-9B20-DA45E1BCAD6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96B3A8-48A1-468A-8B60-37B237DB72B7}"/>
              </a:ext>
            </a:extLst>
          </p:cNvPr>
          <p:cNvSpPr>
            <a:spLocks noGrp="1"/>
          </p:cNvSpPr>
          <p:nvPr>
            <p:ph type="title"/>
          </p:nvPr>
        </p:nvSpPr>
        <p:spPr>
          <a:xfrm>
            <a:off x="581192" y="1124999"/>
            <a:ext cx="4076149" cy="4608003"/>
          </a:xfrm>
        </p:spPr>
        <p:txBody>
          <a:bodyPr anchor="ctr">
            <a:normAutofit/>
          </a:bodyPr>
          <a:lstStyle/>
          <a:p>
            <a:r>
              <a:rPr lang="en-US" sz="4000">
                <a:solidFill>
                  <a:schemeClr val="accent1"/>
                </a:solidFill>
              </a:rPr>
              <a:t>Write your Conclusion!</a:t>
            </a:r>
          </a:p>
        </p:txBody>
      </p:sp>
      <p:sp>
        <p:nvSpPr>
          <p:cNvPr id="10" name="Rectangle 9">
            <a:extLst>
              <a:ext uri="{FF2B5EF4-FFF2-40B4-BE49-F238E27FC236}">
                <a16:creationId xmlns:a16="http://schemas.microsoft.com/office/drawing/2014/main" id="{19334917-3673-4EF2-BA7C-CC83AEEEAE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E1589AE1-C0FC-4B66-9C0D-9EB92F40F4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36A70D99-99E8-45FB-A4A7-DDD3A6D4B02A}"/>
              </a:ext>
            </a:extLst>
          </p:cNvPr>
          <p:cNvSpPr>
            <a:spLocks noGrp="1"/>
          </p:cNvSpPr>
          <p:nvPr>
            <p:ph idx="1"/>
          </p:nvPr>
        </p:nvSpPr>
        <p:spPr>
          <a:xfrm>
            <a:off x="5117586" y="779440"/>
            <a:ext cx="6493222" cy="5954793"/>
          </a:xfrm>
        </p:spPr>
        <p:txBody>
          <a:bodyPr vert="horz" lIns="91440" tIns="45720" rIns="91440" bIns="45720" rtlCol="0" anchor="ctr">
            <a:noAutofit/>
          </a:bodyPr>
          <a:lstStyle/>
          <a:p>
            <a:pPr marL="305435" indent="-305435">
              <a:lnSpc>
                <a:spcPct val="90000"/>
              </a:lnSpc>
            </a:pPr>
            <a:r>
              <a:rPr lang="en-US" sz="2000"/>
              <a:t>Example: </a:t>
            </a:r>
          </a:p>
          <a:p>
            <a:pPr marL="264795" indent="-305435">
              <a:lnSpc>
                <a:spcPct val="90000"/>
              </a:lnSpc>
            </a:pPr>
            <a:r>
              <a:rPr lang="en-US" sz="2000">
                <a:solidFill>
                  <a:schemeClr val="accent1"/>
                </a:solidFill>
              </a:rPr>
              <a:t>     "One character trait that describes Antonio is that he is a strategic fighter. "Amigo Brothers" by </a:t>
            </a:r>
            <a:r>
              <a:rPr lang="en-US" sz="2000" err="1">
                <a:solidFill>
                  <a:schemeClr val="accent1"/>
                </a:solidFill>
              </a:rPr>
              <a:t>Piri</a:t>
            </a:r>
            <a:r>
              <a:rPr lang="en-US" sz="2000">
                <a:solidFill>
                  <a:schemeClr val="accent1"/>
                </a:solidFill>
              </a:rPr>
              <a:t> Thomas shows how Antonio prepares for, and fights in, a boxing match. The author writes, "Antonio danced, a joy to behold. […] Antonio knew the dynamite that was stored in his amigo brother's fist."</a:t>
            </a:r>
            <a:r>
              <a:rPr lang="en-US" sz="2000">
                <a:solidFill>
                  <a:schemeClr val="tx1"/>
                </a:solidFill>
              </a:rPr>
              <a:t> </a:t>
            </a:r>
            <a:r>
              <a:rPr lang="en-US" sz="2000">
                <a:solidFill>
                  <a:schemeClr val="accent1"/>
                </a:solidFill>
              </a:rPr>
              <a:t>This quote from the story shows how Antonio worked in the ring. He had a strategy from the beginning, and his goal was to avoid Felix's fists. Unsurprisingly, the audience enjoyed watching him fight because of this. Avoiding Felix's power in his punches, Antonio was able to last longer in the fight.</a:t>
            </a:r>
            <a:r>
              <a:rPr lang="en-US" sz="2000">
                <a:solidFill>
                  <a:schemeClr val="tx1"/>
                </a:solidFill>
              </a:rPr>
              <a:t> Antonio is a strategic fighter because he always goes into the ring with a plan."</a:t>
            </a:r>
          </a:p>
          <a:p>
            <a:pPr marL="264795" lvl="1" indent="-305435">
              <a:lnSpc>
                <a:spcPct val="90000"/>
              </a:lnSpc>
            </a:pPr>
            <a:endParaRPr lang="en-US" sz="2000"/>
          </a:p>
          <a:p>
            <a:pPr marL="264795" lvl="1" indent="-305435">
              <a:lnSpc>
                <a:spcPct val="90000"/>
              </a:lnSpc>
            </a:pPr>
            <a:r>
              <a:rPr lang="en-US" sz="2000"/>
              <a:t>Write your conclusion!</a:t>
            </a:r>
          </a:p>
        </p:txBody>
      </p:sp>
    </p:spTree>
    <p:extLst>
      <p:ext uri="{BB962C8B-B14F-4D97-AF65-F5344CB8AC3E}">
        <p14:creationId xmlns:p14="http://schemas.microsoft.com/office/powerpoint/2010/main" val="610145695"/>
      </p:ext>
    </p:extLst>
  </p:cSld>
  <p:clrMapOvr>
    <a:overrideClrMapping bg1="dk1" tx1="lt1" bg2="dk2" tx2="lt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DCF4EB5C-ED25-4675-8255-2F5B12CFFC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4">
            <a:extLst>
              <a:ext uri="{FF2B5EF4-FFF2-40B4-BE49-F238E27FC236}">
                <a16:creationId xmlns:a16="http://schemas.microsoft.com/office/drawing/2014/main" id="{9514EC6E-A557-42A2-BCDC-3ABFFC5E56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6">
            <a:extLst>
              <a:ext uri="{FF2B5EF4-FFF2-40B4-BE49-F238E27FC236}">
                <a16:creationId xmlns:a16="http://schemas.microsoft.com/office/drawing/2014/main" id="{905482C9-EB42-4BFE-95BF-7FD661F076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a:extLst>
              <a:ext uri="{FF2B5EF4-FFF2-40B4-BE49-F238E27FC236}">
                <a16:creationId xmlns:a16="http://schemas.microsoft.com/office/drawing/2014/main" id="{7539E646-A625-4A26-86ED-BD90EDD329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30">
            <a:extLst>
              <a:ext uri="{FF2B5EF4-FFF2-40B4-BE49-F238E27FC236}">
                <a16:creationId xmlns:a16="http://schemas.microsoft.com/office/drawing/2014/main" id="{D41D456B-D410-4B9A-B4A8-32858C52515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20EBB9-5922-4109-B030-62C8A899DDE7}"/>
              </a:ext>
            </a:extLst>
          </p:cNvPr>
          <p:cNvSpPr>
            <a:spLocks noGrp="1"/>
          </p:cNvSpPr>
          <p:nvPr>
            <p:ph type="title"/>
          </p:nvPr>
        </p:nvSpPr>
        <p:spPr>
          <a:xfrm>
            <a:off x="412844" y="1009398"/>
            <a:ext cx="6870401" cy="4586182"/>
          </a:xfrm>
        </p:spPr>
        <p:txBody>
          <a:bodyPr vert="horz" lIns="91440" tIns="45720" rIns="91440" bIns="45720" rtlCol="0" anchor="ctr">
            <a:normAutofit/>
          </a:bodyPr>
          <a:lstStyle/>
          <a:p>
            <a:r>
              <a:rPr lang="en-US" sz="6000">
                <a:solidFill>
                  <a:srgbClr val="FFFFFF"/>
                </a:solidFill>
              </a:rPr>
              <a:t>Share your Body Paragraph!</a:t>
            </a:r>
          </a:p>
        </p:txBody>
      </p:sp>
      <p:sp>
        <p:nvSpPr>
          <p:cNvPr id="33" name="Rectangle 32">
            <a:extLst>
              <a:ext uri="{FF2B5EF4-FFF2-40B4-BE49-F238E27FC236}">
                <a16:creationId xmlns:a16="http://schemas.microsoft.com/office/drawing/2014/main" id="{41967BFE-D591-4422-9648-EC369FB5DD3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1190" y="457201"/>
            <a:ext cx="6400800" cy="9499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35" name="Rectangle 34">
            <a:extLst>
              <a:ext uri="{FF2B5EF4-FFF2-40B4-BE49-F238E27FC236}">
                <a16:creationId xmlns:a16="http://schemas.microsoft.com/office/drawing/2014/main" id="{17582E51-231C-453B-87BB-1DBCED8CF0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6CA18363-AE8A-4248-93C2-96A07B231BC8}"/>
              </a:ext>
            </a:extLst>
          </p:cNvPr>
          <p:cNvSpPr>
            <a:spLocks noGrp="1"/>
          </p:cNvSpPr>
          <p:nvPr>
            <p:ph type="body" idx="1"/>
          </p:nvPr>
        </p:nvSpPr>
        <p:spPr>
          <a:xfrm>
            <a:off x="7988808" y="1005841"/>
            <a:ext cx="3749040" cy="4589740"/>
          </a:xfrm>
        </p:spPr>
        <p:txBody>
          <a:bodyPr vert="horz" lIns="91440" tIns="45720" rIns="91440" bIns="45720" rtlCol="0" anchor="ctr">
            <a:normAutofit/>
          </a:bodyPr>
          <a:lstStyle/>
          <a:p>
            <a:r>
              <a:rPr lang="en-US" sz="3200">
                <a:solidFill>
                  <a:srgbClr val="FFFFFF"/>
                </a:solidFill>
              </a:rPr>
              <a:t>With a partner, share your Body paragraph with them.</a:t>
            </a:r>
          </a:p>
        </p:txBody>
      </p:sp>
      <p:sp>
        <p:nvSpPr>
          <p:cNvPr id="37" name="Rectangle 36">
            <a:extLst>
              <a:ext uri="{FF2B5EF4-FFF2-40B4-BE49-F238E27FC236}">
                <a16:creationId xmlns:a16="http://schemas.microsoft.com/office/drawing/2014/main" id="{2B6F700B-68A4-40BC-B2C6-BD6385C5E6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8808" y="455422"/>
            <a:ext cx="3749040" cy="94998"/>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557789382"/>
      </p:ext>
    </p:extLst>
  </p:cSld>
  <p:clrMapOvr>
    <a:overrideClrMapping bg1="dk1" tx1="lt1" bg2="dk2" tx2="lt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CF4EB5C-ED25-4675-8255-2F5B12CFFC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9514EC6E-A557-42A2-BCDC-3ABFFC5E56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905482C9-EB42-4BFE-95BF-7FD661F076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7539E646-A625-4A26-86ED-BD90EDD329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useBgFill="1">
        <p:nvSpPr>
          <p:cNvPr id="16" name="Rectangle 15">
            <a:extLst>
              <a:ext uri="{FF2B5EF4-FFF2-40B4-BE49-F238E27FC236}">
                <a16:creationId xmlns:a16="http://schemas.microsoft.com/office/drawing/2014/main" id="{DA182162-B517-4B41-B039-339F87FAE1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20EBB9-5922-4109-B030-62C8A899DDE7}"/>
              </a:ext>
            </a:extLst>
          </p:cNvPr>
          <p:cNvSpPr>
            <a:spLocks noGrp="1"/>
          </p:cNvSpPr>
          <p:nvPr>
            <p:ph type="title"/>
          </p:nvPr>
        </p:nvSpPr>
        <p:spPr>
          <a:xfrm>
            <a:off x="705745" y="1005840"/>
            <a:ext cx="6828909" cy="4805025"/>
          </a:xfrm>
        </p:spPr>
        <p:txBody>
          <a:bodyPr vert="horz" lIns="91440" tIns="45720" rIns="91440" bIns="45720" rtlCol="0" anchor="ctr">
            <a:normAutofit/>
          </a:bodyPr>
          <a:lstStyle/>
          <a:p>
            <a:pPr algn="r"/>
            <a:r>
              <a:rPr lang="en-US" sz="6000">
                <a:solidFill>
                  <a:schemeClr val="tx1">
                    <a:lumMod val="85000"/>
                    <a:lumOff val="15000"/>
                  </a:schemeClr>
                </a:solidFill>
              </a:rPr>
              <a:t>Write your body paragraph!</a:t>
            </a:r>
          </a:p>
        </p:txBody>
      </p:sp>
      <p:sp>
        <p:nvSpPr>
          <p:cNvPr id="3" name="Content Placeholder 2">
            <a:extLst>
              <a:ext uri="{FF2B5EF4-FFF2-40B4-BE49-F238E27FC236}">
                <a16:creationId xmlns:a16="http://schemas.microsoft.com/office/drawing/2014/main" id="{6CA18363-AE8A-4248-93C2-96A07B231BC8}"/>
              </a:ext>
            </a:extLst>
          </p:cNvPr>
          <p:cNvSpPr>
            <a:spLocks noGrp="1"/>
          </p:cNvSpPr>
          <p:nvPr>
            <p:ph type="body" idx="1"/>
          </p:nvPr>
        </p:nvSpPr>
        <p:spPr>
          <a:xfrm>
            <a:off x="8119870" y="1007618"/>
            <a:ext cx="3303863" cy="4801468"/>
          </a:xfrm>
        </p:spPr>
        <p:txBody>
          <a:bodyPr vert="horz" lIns="91440" tIns="45720" rIns="91440" bIns="45720" rtlCol="0" anchor="ctr">
            <a:normAutofit/>
          </a:bodyPr>
          <a:lstStyle/>
          <a:p>
            <a:r>
              <a:rPr lang="en-US" sz="2400">
                <a:solidFill>
                  <a:schemeClr val="tx1">
                    <a:lumMod val="85000"/>
                    <a:lumOff val="15000"/>
                  </a:schemeClr>
                </a:solidFill>
              </a:rPr>
              <a:t>In class, write your second body paragraph using the tools that we've learned. </a:t>
            </a:r>
          </a:p>
          <a:p>
            <a:endParaRPr lang="en-US" sz="2400">
              <a:solidFill>
                <a:schemeClr val="tx1">
                  <a:lumMod val="85000"/>
                  <a:lumOff val="15000"/>
                </a:schemeClr>
              </a:solidFill>
            </a:endParaRPr>
          </a:p>
          <a:p>
            <a:r>
              <a:rPr lang="en-US" sz="2400">
                <a:solidFill>
                  <a:schemeClr val="tx1">
                    <a:lumMod val="85000"/>
                    <a:lumOff val="15000"/>
                  </a:schemeClr>
                </a:solidFill>
              </a:rPr>
              <a:t>Ask questions if you are unsure what goes next!</a:t>
            </a:r>
          </a:p>
        </p:txBody>
      </p:sp>
      <p:sp>
        <p:nvSpPr>
          <p:cNvPr id="18" name="Rectangle 17">
            <a:extLst>
              <a:ext uri="{FF2B5EF4-FFF2-40B4-BE49-F238E27FC236}">
                <a16:creationId xmlns:a16="http://schemas.microsoft.com/office/drawing/2014/main" id="{8BEF4DBE-A60E-4AAE-9D62-1147461CD54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5745" y="751211"/>
            <a:ext cx="6830568"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id="{33955649-790D-4997-9D50-C1D8E32C1BE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70" y="754768"/>
            <a:ext cx="3300984"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22" name="Straight Connector 21">
            <a:extLst>
              <a:ext uri="{FF2B5EF4-FFF2-40B4-BE49-F238E27FC236}">
                <a16:creationId xmlns:a16="http://schemas.microsoft.com/office/drawing/2014/main" id="{8F0679E2-68F3-4D6C-AF86-31979707A62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827263" y="2328256"/>
            <a:ext cx="0" cy="2160193"/>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18839B1D-4A8C-403C-9D1B-B83CF1DB6A3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5745" y="5946475"/>
            <a:ext cx="6830568"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a:extLst>
              <a:ext uri="{FF2B5EF4-FFF2-40B4-BE49-F238E27FC236}">
                <a16:creationId xmlns:a16="http://schemas.microsoft.com/office/drawing/2014/main" id="{19818AF9-99F4-4DD9-A3EB-0A3477509A6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70" y="5950032"/>
            <a:ext cx="3300984"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4081705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6B47BF-F3D0-4678-9B20-DA45E1BCAD6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367B7D-BBAD-4F77-A617-0F6547AD2AAB}"/>
              </a:ext>
            </a:extLst>
          </p:cNvPr>
          <p:cNvSpPr>
            <a:spLocks noGrp="1"/>
          </p:cNvSpPr>
          <p:nvPr>
            <p:ph type="title"/>
          </p:nvPr>
        </p:nvSpPr>
        <p:spPr>
          <a:xfrm>
            <a:off x="581192" y="1124999"/>
            <a:ext cx="4076149" cy="4608003"/>
          </a:xfrm>
        </p:spPr>
        <p:txBody>
          <a:bodyPr anchor="ctr">
            <a:normAutofit/>
          </a:bodyPr>
          <a:lstStyle/>
          <a:p>
            <a:r>
              <a:rPr lang="en-US" sz="4000">
                <a:solidFill>
                  <a:schemeClr val="accent1"/>
                </a:solidFill>
              </a:rPr>
              <a:t>Body Paragraph Order</a:t>
            </a:r>
          </a:p>
        </p:txBody>
      </p:sp>
      <p:sp>
        <p:nvSpPr>
          <p:cNvPr id="10" name="Rectangle 9">
            <a:extLst>
              <a:ext uri="{FF2B5EF4-FFF2-40B4-BE49-F238E27FC236}">
                <a16:creationId xmlns:a16="http://schemas.microsoft.com/office/drawing/2014/main" id="{19334917-3673-4EF2-BA7C-CC83AEEEAE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E1589AE1-C0FC-4B66-9C0D-9EB92F40F4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B24350D-1C43-4131-B7FE-E72E4F93C8A9}"/>
              </a:ext>
            </a:extLst>
          </p:cNvPr>
          <p:cNvSpPr>
            <a:spLocks noGrp="1"/>
          </p:cNvSpPr>
          <p:nvPr>
            <p:ph idx="1"/>
          </p:nvPr>
        </p:nvSpPr>
        <p:spPr>
          <a:xfrm>
            <a:off x="5117586" y="779942"/>
            <a:ext cx="6809523" cy="5815700"/>
          </a:xfrm>
        </p:spPr>
        <p:txBody>
          <a:bodyPr vert="horz" lIns="45720" tIns="45720" rIns="45720" bIns="45720" rtlCol="0">
            <a:normAutofit/>
          </a:bodyPr>
          <a:lstStyle/>
          <a:p>
            <a:pPr marL="305435" indent="-305435"/>
            <a:r>
              <a:rPr lang="en-US" sz="3200"/>
              <a:t>Topic Sentence(s)</a:t>
            </a:r>
          </a:p>
          <a:p>
            <a:pPr marL="305435" indent="-305435"/>
            <a:r>
              <a:rPr lang="en-US" sz="3200"/>
              <a:t>Authorization</a:t>
            </a:r>
          </a:p>
          <a:p>
            <a:pPr marL="629920" lvl="1" indent="-305435"/>
            <a:r>
              <a:rPr lang="en-US" sz="3000"/>
              <a:t>"Article Title" by Author's Name of </a:t>
            </a:r>
            <a:r>
              <a:rPr lang="en-US" sz="3000" i="1"/>
              <a:t>Publication</a:t>
            </a:r>
            <a:r>
              <a:rPr lang="en-US" sz="3000"/>
              <a:t> shows/highlights/discusses CENTRAL IDEA</a:t>
            </a:r>
          </a:p>
          <a:p>
            <a:pPr marL="305435" indent="-305435"/>
            <a:r>
              <a:rPr lang="en-US" sz="3200"/>
              <a:t>Evidence</a:t>
            </a:r>
          </a:p>
          <a:p>
            <a:pPr marL="305435" indent="-305435"/>
            <a:r>
              <a:rPr lang="en-US" sz="3200"/>
              <a:t>Explanation</a:t>
            </a:r>
          </a:p>
          <a:p>
            <a:pPr marL="876300" lvl="3" indent="-233680"/>
            <a:r>
              <a:rPr lang="en-US" sz="2800"/>
              <a:t>Twice as much as your evidence!</a:t>
            </a:r>
          </a:p>
          <a:p>
            <a:pPr marL="305435" indent="-305435"/>
            <a:r>
              <a:rPr lang="en-US" sz="3200"/>
              <a:t>Conclusion</a:t>
            </a:r>
          </a:p>
        </p:txBody>
      </p:sp>
    </p:spTree>
    <p:extLst>
      <p:ext uri="{BB962C8B-B14F-4D97-AF65-F5344CB8AC3E}">
        <p14:creationId xmlns:p14="http://schemas.microsoft.com/office/powerpoint/2010/main" val="3346119365"/>
      </p:ext>
    </p:extLst>
  </p:cSld>
  <p:clrMapOvr>
    <a:overrideClrMapping bg1="dk1" tx1="lt1" bg2="dk2" tx2="lt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DCF4EB5C-ED25-4675-8255-2F5B12CFFC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4">
            <a:extLst>
              <a:ext uri="{FF2B5EF4-FFF2-40B4-BE49-F238E27FC236}">
                <a16:creationId xmlns:a16="http://schemas.microsoft.com/office/drawing/2014/main" id="{9514EC6E-A557-42A2-BCDC-3ABFFC5E56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6">
            <a:extLst>
              <a:ext uri="{FF2B5EF4-FFF2-40B4-BE49-F238E27FC236}">
                <a16:creationId xmlns:a16="http://schemas.microsoft.com/office/drawing/2014/main" id="{905482C9-EB42-4BFE-95BF-7FD661F076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a:extLst>
              <a:ext uri="{FF2B5EF4-FFF2-40B4-BE49-F238E27FC236}">
                <a16:creationId xmlns:a16="http://schemas.microsoft.com/office/drawing/2014/main" id="{7539E646-A625-4A26-86ED-BD90EDD329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30">
            <a:extLst>
              <a:ext uri="{FF2B5EF4-FFF2-40B4-BE49-F238E27FC236}">
                <a16:creationId xmlns:a16="http://schemas.microsoft.com/office/drawing/2014/main" id="{D41D456B-D410-4B9A-B4A8-32858C52515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20EBB9-5922-4109-B030-62C8A899DDE7}"/>
              </a:ext>
            </a:extLst>
          </p:cNvPr>
          <p:cNvSpPr>
            <a:spLocks noGrp="1"/>
          </p:cNvSpPr>
          <p:nvPr>
            <p:ph type="title"/>
          </p:nvPr>
        </p:nvSpPr>
        <p:spPr>
          <a:xfrm>
            <a:off x="412844" y="1009398"/>
            <a:ext cx="6870401" cy="4586182"/>
          </a:xfrm>
        </p:spPr>
        <p:txBody>
          <a:bodyPr vert="horz" lIns="91440" tIns="45720" rIns="91440" bIns="45720" rtlCol="0" anchor="ctr">
            <a:normAutofit/>
          </a:bodyPr>
          <a:lstStyle/>
          <a:p>
            <a:r>
              <a:rPr lang="en-US" sz="6000">
                <a:solidFill>
                  <a:srgbClr val="FFFFFF"/>
                </a:solidFill>
              </a:rPr>
              <a:t>Share your Body Paragraph!</a:t>
            </a:r>
          </a:p>
        </p:txBody>
      </p:sp>
      <p:sp>
        <p:nvSpPr>
          <p:cNvPr id="33" name="Rectangle 32">
            <a:extLst>
              <a:ext uri="{FF2B5EF4-FFF2-40B4-BE49-F238E27FC236}">
                <a16:creationId xmlns:a16="http://schemas.microsoft.com/office/drawing/2014/main" id="{41967BFE-D591-4422-9648-EC369FB5DD3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1190" y="457201"/>
            <a:ext cx="6400800" cy="9499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35" name="Rectangle 34">
            <a:extLst>
              <a:ext uri="{FF2B5EF4-FFF2-40B4-BE49-F238E27FC236}">
                <a16:creationId xmlns:a16="http://schemas.microsoft.com/office/drawing/2014/main" id="{17582E51-231C-453B-87BB-1DBCED8CF0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6CA18363-AE8A-4248-93C2-96A07B231BC8}"/>
              </a:ext>
            </a:extLst>
          </p:cNvPr>
          <p:cNvSpPr>
            <a:spLocks noGrp="1"/>
          </p:cNvSpPr>
          <p:nvPr>
            <p:ph type="body" idx="1"/>
          </p:nvPr>
        </p:nvSpPr>
        <p:spPr>
          <a:xfrm>
            <a:off x="7988808" y="1005841"/>
            <a:ext cx="3749040" cy="4589740"/>
          </a:xfrm>
        </p:spPr>
        <p:txBody>
          <a:bodyPr vert="horz" lIns="91440" tIns="45720" rIns="91440" bIns="45720" rtlCol="0" anchor="ctr">
            <a:normAutofit/>
          </a:bodyPr>
          <a:lstStyle/>
          <a:p>
            <a:r>
              <a:rPr lang="en-US" sz="3200">
                <a:solidFill>
                  <a:srgbClr val="FFFFFF"/>
                </a:solidFill>
              </a:rPr>
              <a:t>With a partner, share your Body paragraph with them.</a:t>
            </a:r>
          </a:p>
        </p:txBody>
      </p:sp>
      <p:sp>
        <p:nvSpPr>
          <p:cNvPr id="37" name="Rectangle 36">
            <a:extLst>
              <a:ext uri="{FF2B5EF4-FFF2-40B4-BE49-F238E27FC236}">
                <a16:creationId xmlns:a16="http://schemas.microsoft.com/office/drawing/2014/main" id="{2B6F700B-68A4-40BC-B2C6-BD6385C5E6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8808" y="455422"/>
            <a:ext cx="3749040" cy="94998"/>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080707056"/>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BAB64-AB6A-4A8F-9B5B-6D0F05DF939F}"/>
              </a:ext>
            </a:extLst>
          </p:cNvPr>
          <p:cNvSpPr>
            <a:spLocks noGrp="1"/>
          </p:cNvSpPr>
          <p:nvPr>
            <p:ph type="title"/>
          </p:nvPr>
        </p:nvSpPr>
        <p:spPr/>
        <p:txBody>
          <a:bodyPr/>
          <a:lstStyle/>
          <a:p>
            <a:r>
              <a:rPr lang="en-US"/>
              <a:t>the prompt</a:t>
            </a:r>
          </a:p>
        </p:txBody>
      </p:sp>
      <p:sp>
        <p:nvSpPr>
          <p:cNvPr id="3" name="Content Placeholder 2">
            <a:extLst>
              <a:ext uri="{FF2B5EF4-FFF2-40B4-BE49-F238E27FC236}">
                <a16:creationId xmlns:a16="http://schemas.microsoft.com/office/drawing/2014/main" id="{2875A226-5598-4E6F-9C7B-4C435DC63335}"/>
              </a:ext>
            </a:extLst>
          </p:cNvPr>
          <p:cNvSpPr>
            <a:spLocks noGrp="1"/>
          </p:cNvSpPr>
          <p:nvPr>
            <p:ph idx="1"/>
          </p:nvPr>
        </p:nvSpPr>
        <p:spPr/>
        <p:txBody>
          <a:bodyPr/>
          <a:lstStyle/>
          <a:p>
            <a:pPr marL="305435" indent="-305435"/>
            <a:r>
              <a:rPr lang="en-US" sz="3200"/>
              <a:t>You have now read "Amigo Brothers" by </a:t>
            </a:r>
            <a:r>
              <a:rPr lang="en-US" sz="3200" err="1"/>
              <a:t>Piri</a:t>
            </a:r>
            <a:r>
              <a:rPr lang="en-US" sz="3200"/>
              <a:t> Thomas, a story where two friends struggle to face the challenge that they present to each other. Write an essay that informs the reader about the character traits of one of the two main characters. Be sure to cite evidence from the story to support your thesis. Follow the conventions of standard written English. </a:t>
            </a:r>
          </a:p>
        </p:txBody>
      </p:sp>
    </p:spTree>
    <p:extLst>
      <p:ext uri="{BB962C8B-B14F-4D97-AF65-F5344CB8AC3E}">
        <p14:creationId xmlns:p14="http://schemas.microsoft.com/office/powerpoint/2010/main" val="2760653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CF4EB5C-ED25-4675-8255-2F5B12CFFC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9514EC6E-A557-42A2-BCDC-3ABFFC5E56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905482C9-EB42-4BFE-95BF-7FD661F076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7539E646-A625-4A26-86ED-BD90EDD329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useBgFill="1">
        <p:nvSpPr>
          <p:cNvPr id="16" name="Rectangle 15">
            <a:extLst>
              <a:ext uri="{FF2B5EF4-FFF2-40B4-BE49-F238E27FC236}">
                <a16:creationId xmlns:a16="http://schemas.microsoft.com/office/drawing/2014/main" id="{DA182162-B517-4B41-B039-339F87FAE1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20EBB9-5922-4109-B030-62C8A899DDE7}"/>
              </a:ext>
            </a:extLst>
          </p:cNvPr>
          <p:cNvSpPr>
            <a:spLocks noGrp="1"/>
          </p:cNvSpPr>
          <p:nvPr>
            <p:ph type="title"/>
          </p:nvPr>
        </p:nvSpPr>
        <p:spPr>
          <a:xfrm>
            <a:off x="705745" y="1005840"/>
            <a:ext cx="6828909" cy="4805025"/>
          </a:xfrm>
        </p:spPr>
        <p:txBody>
          <a:bodyPr vert="horz" lIns="91440" tIns="45720" rIns="91440" bIns="45720" rtlCol="0" anchor="ctr">
            <a:normAutofit/>
          </a:bodyPr>
          <a:lstStyle/>
          <a:p>
            <a:pPr algn="r"/>
            <a:r>
              <a:rPr lang="en-US" sz="6000">
                <a:solidFill>
                  <a:schemeClr val="tx1">
                    <a:lumMod val="85000"/>
                    <a:lumOff val="15000"/>
                  </a:schemeClr>
                </a:solidFill>
              </a:rPr>
              <a:t>Write your body paragraph!</a:t>
            </a:r>
          </a:p>
        </p:txBody>
      </p:sp>
      <p:sp>
        <p:nvSpPr>
          <p:cNvPr id="3" name="Content Placeholder 2">
            <a:extLst>
              <a:ext uri="{FF2B5EF4-FFF2-40B4-BE49-F238E27FC236}">
                <a16:creationId xmlns:a16="http://schemas.microsoft.com/office/drawing/2014/main" id="{6CA18363-AE8A-4248-93C2-96A07B231BC8}"/>
              </a:ext>
            </a:extLst>
          </p:cNvPr>
          <p:cNvSpPr>
            <a:spLocks noGrp="1"/>
          </p:cNvSpPr>
          <p:nvPr>
            <p:ph type="body" idx="1"/>
          </p:nvPr>
        </p:nvSpPr>
        <p:spPr>
          <a:xfrm>
            <a:off x="8119870" y="1007618"/>
            <a:ext cx="3303863" cy="4801468"/>
          </a:xfrm>
        </p:spPr>
        <p:txBody>
          <a:bodyPr vert="horz" lIns="91440" tIns="45720" rIns="91440" bIns="45720" rtlCol="0" anchor="ctr">
            <a:normAutofit/>
          </a:bodyPr>
          <a:lstStyle/>
          <a:p>
            <a:r>
              <a:rPr lang="en-US" sz="2400">
                <a:solidFill>
                  <a:schemeClr val="tx1">
                    <a:lumMod val="85000"/>
                    <a:lumOff val="15000"/>
                  </a:schemeClr>
                </a:solidFill>
              </a:rPr>
              <a:t>In class, write your Third body paragraph using the tools that we've learned. </a:t>
            </a:r>
          </a:p>
          <a:p>
            <a:endParaRPr lang="en-US" sz="2400">
              <a:solidFill>
                <a:schemeClr val="tx1">
                  <a:lumMod val="85000"/>
                  <a:lumOff val="15000"/>
                </a:schemeClr>
              </a:solidFill>
            </a:endParaRPr>
          </a:p>
          <a:p>
            <a:r>
              <a:rPr lang="en-US" sz="2400">
                <a:solidFill>
                  <a:schemeClr val="tx1">
                    <a:lumMod val="85000"/>
                    <a:lumOff val="15000"/>
                  </a:schemeClr>
                </a:solidFill>
              </a:rPr>
              <a:t>Ask questions if you are unsure what goes next!</a:t>
            </a:r>
          </a:p>
        </p:txBody>
      </p:sp>
      <p:sp>
        <p:nvSpPr>
          <p:cNvPr id="18" name="Rectangle 17">
            <a:extLst>
              <a:ext uri="{FF2B5EF4-FFF2-40B4-BE49-F238E27FC236}">
                <a16:creationId xmlns:a16="http://schemas.microsoft.com/office/drawing/2014/main" id="{8BEF4DBE-A60E-4AAE-9D62-1147461CD54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5745" y="751211"/>
            <a:ext cx="6830568"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id="{33955649-790D-4997-9D50-C1D8E32C1BE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70" y="754768"/>
            <a:ext cx="3300984"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22" name="Straight Connector 21">
            <a:extLst>
              <a:ext uri="{FF2B5EF4-FFF2-40B4-BE49-F238E27FC236}">
                <a16:creationId xmlns:a16="http://schemas.microsoft.com/office/drawing/2014/main" id="{8F0679E2-68F3-4D6C-AF86-31979707A62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827263" y="2328256"/>
            <a:ext cx="0" cy="2160193"/>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18839B1D-4A8C-403C-9D1B-B83CF1DB6A3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5745" y="5946475"/>
            <a:ext cx="6830568"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a:extLst>
              <a:ext uri="{FF2B5EF4-FFF2-40B4-BE49-F238E27FC236}">
                <a16:creationId xmlns:a16="http://schemas.microsoft.com/office/drawing/2014/main" id="{19818AF9-99F4-4DD9-A3EB-0A3477509A6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70" y="5950032"/>
            <a:ext cx="3300984"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3345461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6B47BF-F3D0-4678-9B20-DA45E1BCAD6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367B7D-BBAD-4F77-A617-0F6547AD2AAB}"/>
              </a:ext>
            </a:extLst>
          </p:cNvPr>
          <p:cNvSpPr>
            <a:spLocks noGrp="1"/>
          </p:cNvSpPr>
          <p:nvPr>
            <p:ph type="title"/>
          </p:nvPr>
        </p:nvSpPr>
        <p:spPr>
          <a:xfrm>
            <a:off x="581192" y="1124999"/>
            <a:ext cx="4076149" cy="4608003"/>
          </a:xfrm>
        </p:spPr>
        <p:txBody>
          <a:bodyPr anchor="ctr">
            <a:normAutofit/>
          </a:bodyPr>
          <a:lstStyle/>
          <a:p>
            <a:r>
              <a:rPr lang="en-US" sz="4000">
                <a:solidFill>
                  <a:schemeClr val="accent1"/>
                </a:solidFill>
              </a:rPr>
              <a:t>Body Paragraph Order</a:t>
            </a:r>
          </a:p>
        </p:txBody>
      </p:sp>
      <p:sp>
        <p:nvSpPr>
          <p:cNvPr id="10" name="Rectangle 9">
            <a:extLst>
              <a:ext uri="{FF2B5EF4-FFF2-40B4-BE49-F238E27FC236}">
                <a16:creationId xmlns:a16="http://schemas.microsoft.com/office/drawing/2014/main" id="{19334917-3673-4EF2-BA7C-CC83AEEEAE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E1589AE1-C0FC-4B66-9C0D-9EB92F40F4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B24350D-1C43-4131-B7FE-E72E4F93C8A9}"/>
              </a:ext>
            </a:extLst>
          </p:cNvPr>
          <p:cNvSpPr>
            <a:spLocks noGrp="1"/>
          </p:cNvSpPr>
          <p:nvPr>
            <p:ph idx="1"/>
          </p:nvPr>
        </p:nvSpPr>
        <p:spPr>
          <a:xfrm>
            <a:off x="5117586" y="1124998"/>
            <a:ext cx="6493222" cy="4608003"/>
          </a:xfrm>
        </p:spPr>
        <p:txBody>
          <a:bodyPr vert="horz" lIns="45720" tIns="45720" rIns="45720" bIns="45720" rtlCol="0">
            <a:normAutofit/>
          </a:bodyPr>
          <a:lstStyle/>
          <a:p>
            <a:pPr marL="305435" indent="-305435"/>
            <a:r>
              <a:rPr lang="en-US" sz="3200"/>
              <a:t>Topic Sentence(s)</a:t>
            </a:r>
          </a:p>
          <a:p>
            <a:pPr marL="305435" indent="-305435"/>
            <a:r>
              <a:rPr lang="en-US" sz="3200"/>
              <a:t>Authorization</a:t>
            </a:r>
          </a:p>
          <a:p>
            <a:pPr marL="305435" indent="-305435"/>
            <a:r>
              <a:rPr lang="en-US" sz="3200"/>
              <a:t>Evidence</a:t>
            </a:r>
          </a:p>
          <a:p>
            <a:pPr marL="305435" indent="-305435"/>
            <a:r>
              <a:rPr lang="en-US" sz="3200"/>
              <a:t>Explanation</a:t>
            </a:r>
          </a:p>
          <a:p>
            <a:pPr marL="876300" lvl="3" indent="-233680"/>
            <a:r>
              <a:rPr lang="en-US" sz="2800"/>
              <a:t>Twice as much as your evidence!</a:t>
            </a:r>
          </a:p>
          <a:p>
            <a:pPr marL="305435" indent="-305435"/>
            <a:r>
              <a:rPr lang="en-US" sz="3200"/>
              <a:t>Conclusion</a:t>
            </a:r>
          </a:p>
        </p:txBody>
      </p:sp>
    </p:spTree>
    <p:extLst>
      <p:ext uri="{BB962C8B-B14F-4D97-AF65-F5344CB8AC3E}">
        <p14:creationId xmlns:p14="http://schemas.microsoft.com/office/powerpoint/2010/main" val="3458900592"/>
      </p:ext>
    </p:extLst>
  </p:cSld>
  <p:clrMapOvr>
    <a:overrideClrMapping bg1="dk1" tx1="lt1" bg2="dk2" tx2="lt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2989FB-1024-49B7-BDF1-B3CE27D486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FF799F-EEF3-4D15-A51E-E4F85EE5B582}"/>
              </a:ext>
            </a:extLst>
          </p:cNvPr>
          <p:cNvSpPr>
            <a:spLocks noGrp="1"/>
          </p:cNvSpPr>
          <p:nvPr>
            <p:ph type="title"/>
          </p:nvPr>
        </p:nvSpPr>
        <p:spPr>
          <a:xfrm>
            <a:off x="444973" y="1073231"/>
            <a:ext cx="3523694" cy="4711539"/>
          </a:xfrm>
        </p:spPr>
        <p:txBody>
          <a:bodyPr anchor="ctr">
            <a:normAutofit/>
          </a:bodyPr>
          <a:lstStyle/>
          <a:p>
            <a:r>
              <a:rPr lang="en-US" sz="3000">
                <a:solidFill>
                  <a:schemeClr val="bg1">
                    <a:lumMod val="85000"/>
                    <a:lumOff val="15000"/>
                  </a:schemeClr>
                </a:solidFill>
              </a:rPr>
              <a:t>How to Write A Conclusion—Restated Thesis</a:t>
            </a:r>
          </a:p>
        </p:txBody>
      </p:sp>
      <p:sp>
        <p:nvSpPr>
          <p:cNvPr id="10" name="Rectangle 9">
            <a:extLst>
              <a:ext uri="{FF2B5EF4-FFF2-40B4-BE49-F238E27FC236}">
                <a16:creationId xmlns:a16="http://schemas.microsoft.com/office/drawing/2014/main" id="{DFEE959E-BF10-4204-9556-D1707088D44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DDD17B6A-CB37-4005-9681-A20AFCDC782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3B7BBDE9-DAED-40B0-A640-503C918D1CE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7BC7EA7B-802E-41F4-8926-C4475287AA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601200"/>
            <a:ext cx="7498616" cy="579959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E5F5C7A6-F327-457F-9C24-28031632BF3C}"/>
              </a:ext>
            </a:extLst>
          </p:cNvPr>
          <p:cNvSpPr>
            <a:spLocks noGrp="1"/>
          </p:cNvSpPr>
          <p:nvPr>
            <p:ph idx="1"/>
          </p:nvPr>
        </p:nvSpPr>
        <p:spPr>
          <a:xfrm>
            <a:off x="4702629" y="1073231"/>
            <a:ext cx="6599582" cy="4711539"/>
          </a:xfrm>
        </p:spPr>
        <p:txBody>
          <a:bodyPr>
            <a:normAutofit/>
          </a:bodyPr>
          <a:lstStyle/>
          <a:p>
            <a:pPr marL="0" indent="0">
              <a:buNone/>
            </a:pPr>
            <a:endParaRPr lang="en-US" sz="2000">
              <a:solidFill>
                <a:srgbClr val="FFFFFF"/>
              </a:solidFill>
            </a:endParaRPr>
          </a:p>
          <a:p>
            <a:pPr marL="0" indent="0">
              <a:buNone/>
            </a:pPr>
            <a:r>
              <a:rPr lang="en-US" sz="2000">
                <a:solidFill>
                  <a:srgbClr val="FFFFFF"/>
                </a:solidFill>
              </a:rPr>
              <a:t>At the beginning of your conclusion paragraph, restate your thesis statement in different words.</a:t>
            </a:r>
          </a:p>
          <a:p>
            <a:pPr marL="264795" lvl="1"/>
            <a:r>
              <a:rPr lang="en-US" sz="2000">
                <a:solidFill>
                  <a:srgbClr val="FFFFFF"/>
                </a:solidFill>
              </a:rPr>
              <a:t>This will remind your audience what you were trying to prove.</a:t>
            </a:r>
          </a:p>
          <a:p>
            <a:r>
              <a:rPr lang="en-US" sz="2000">
                <a:solidFill>
                  <a:srgbClr val="FFFFFF"/>
                </a:solidFill>
              </a:rPr>
              <a:t>You should also make sure that at this point, you've written all of the information that you wanted your reader to know.</a:t>
            </a:r>
          </a:p>
          <a:p>
            <a:endParaRPr lang="en-US" sz="2000">
              <a:solidFill>
                <a:srgbClr val="FFFFFF"/>
              </a:solidFill>
            </a:endParaRPr>
          </a:p>
          <a:p>
            <a:r>
              <a:rPr lang="en-US" sz="2000">
                <a:solidFill>
                  <a:srgbClr val="FFFFFF"/>
                </a:solidFill>
              </a:rPr>
              <a:t>You should NEVER introduce something new to your audience in the conclusion paragraph—this is just wrapping up your essay.</a:t>
            </a:r>
          </a:p>
          <a:p>
            <a:pPr marL="457200" lvl="3" indent="0">
              <a:buNone/>
            </a:pPr>
            <a:endParaRPr lang="en-US" sz="2000">
              <a:solidFill>
                <a:srgbClr val="FFFFFF"/>
              </a:solidFill>
            </a:endParaRPr>
          </a:p>
          <a:p>
            <a:pPr marL="264795" lvl="1"/>
            <a:endParaRPr lang="en-US" sz="2000">
              <a:solidFill>
                <a:srgbClr val="FFFFFF"/>
              </a:solidFill>
            </a:endParaRPr>
          </a:p>
        </p:txBody>
      </p:sp>
    </p:spTree>
    <p:extLst>
      <p:ext uri="{BB962C8B-B14F-4D97-AF65-F5344CB8AC3E}">
        <p14:creationId xmlns:p14="http://schemas.microsoft.com/office/powerpoint/2010/main" val="2061095021"/>
      </p:ext>
    </p:extLst>
  </p:cSld>
  <p:clrMapOvr>
    <a:overrideClrMapping bg1="dk1" tx1="lt1" bg2="dk2" tx2="lt2" accent1="accent1" accent2="accent2" accent3="accent3" accent4="accent4" accent5="accent5" accent6="accent6" hlink="hlink" folHlink="folHlink"/>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6B47BF-F3D0-4678-9B20-DA45E1BCAD6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96B3A8-48A1-468A-8B60-37B237DB72B7}"/>
              </a:ext>
            </a:extLst>
          </p:cNvPr>
          <p:cNvSpPr>
            <a:spLocks noGrp="1"/>
          </p:cNvSpPr>
          <p:nvPr>
            <p:ph type="title"/>
          </p:nvPr>
        </p:nvSpPr>
        <p:spPr>
          <a:xfrm>
            <a:off x="581192" y="1124999"/>
            <a:ext cx="4076149" cy="4608003"/>
          </a:xfrm>
        </p:spPr>
        <p:txBody>
          <a:bodyPr anchor="ctr">
            <a:normAutofit/>
          </a:bodyPr>
          <a:lstStyle/>
          <a:p>
            <a:r>
              <a:rPr lang="en-US" sz="4000">
                <a:solidFill>
                  <a:schemeClr val="accent1"/>
                </a:solidFill>
              </a:rPr>
              <a:t>Write your Thesis, restated!</a:t>
            </a:r>
          </a:p>
        </p:txBody>
      </p:sp>
      <p:sp>
        <p:nvSpPr>
          <p:cNvPr id="10" name="Rectangle 9">
            <a:extLst>
              <a:ext uri="{FF2B5EF4-FFF2-40B4-BE49-F238E27FC236}">
                <a16:creationId xmlns:a16="http://schemas.microsoft.com/office/drawing/2014/main" id="{19334917-3673-4EF2-BA7C-CC83AEEEAE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E1589AE1-C0FC-4B66-9C0D-9EB92F40F4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36A70D99-99E8-45FB-A4A7-DDD3A6D4B02A}"/>
              </a:ext>
            </a:extLst>
          </p:cNvPr>
          <p:cNvSpPr>
            <a:spLocks noGrp="1"/>
          </p:cNvSpPr>
          <p:nvPr>
            <p:ph idx="1"/>
          </p:nvPr>
        </p:nvSpPr>
        <p:spPr>
          <a:xfrm>
            <a:off x="5117586" y="1124998"/>
            <a:ext cx="6493222" cy="4608003"/>
          </a:xfrm>
        </p:spPr>
        <p:txBody>
          <a:bodyPr>
            <a:normAutofit/>
          </a:bodyPr>
          <a:lstStyle/>
          <a:p>
            <a:pPr marL="305435" indent="-305435"/>
            <a:r>
              <a:rPr lang="en-US" sz="2000"/>
              <a:t>Example: </a:t>
            </a:r>
            <a:endParaRPr lang="en-US"/>
          </a:p>
          <a:p>
            <a:pPr marL="589280" lvl="1" indent="-305435"/>
            <a:r>
              <a:rPr lang="en-US" sz="1800"/>
              <a:t>     "Overall, Antonio in "Amigo Brothers" by </a:t>
            </a:r>
            <a:r>
              <a:rPr lang="en-US" sz="1800" err="1"/>
              <a:t>Piri</a:t>
            </a:r>
            <a:r>
              <a:rPr lang="en-US" sz="1800"/>
              <a:t> Thomas is a strategic, fearless, and thoughtful boxer."</a:t>
            </a:r>
          </a:p>
          <a:p>
            <a:pPr marL="0" lvl="1" indent="0">
              <a:buNone/>
            </a:pPr>
            <a:endParaRPr lang="en-US" sz="2000"/>
          </a:p>
          <a:p>
            <a:pPr marL="264795" lvl="1" indent="-305435"/>
            <a:r>
              <a:rPr lang="en-US" sz="2000"/>
              <a:t>Write your thesis, restated!</a:t>
            </a:r>
          </a:p>
        </p:txBody>
      </p:sp>
    </p:spTree>
    <p:extLst>
      <p:ext uri="{BB962C8B-B14F-4D97-AF65-F5344CB8AC3E}">
        <p14:creationId xmlns:p14="http://schemas.microsoft.com/office/powerpoint/2010/main" val="681633771"/>
      </p:ext>
    </p:extLst>
  </p:cSld>
  <p:clrMapOvr>
    <a:overrideClrMapping bg1="dk1" tx1="lt1" bg2="dk2" tx2="lt2" accent1="accent1" accent2="accent2" accent3="accent3" accent4="accent4" accent5="accent5" accent6="accent6" hlink="hlink" folHlink="folHlink"/>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2989FB-1024-49B7-BDF1-B3CE27D486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FF799F-EEF3-4D15-A51E-E4F85EE5B582}"/>
              </a:ext>
            </a:extLst>
          </p:cNvPr>
          <p:cNvSpPr>
            <a:spLocks noGrp="1"/>
          </p:cNvSpPr>
          <p:nvPr>
            <p:ph type="title"/>
          </p:nvPr>
        </p:nvSpPr>
        <p:spPr>
          <a:xfrm>
            <a:off x="400670" y="1073231"/>
            <a:ext cx="3399649" cy="4711539"/>
          </a:xfrm>
        </p:spPr>
        <p:txBody>
          <a:bodyPr anchor="ctr">
            <a:normAutofit/>
          </a:bodyPr>
          <a:lstStyle/>
          <a:p>
            <a:r>
              <a:rPr lang="en-US" sz="3000">
                <a:solidFill>
                  <a:schemeClr val="bg1">
                    <a:lumMod val="85000"/>
                    <a:lumOff val="15000"/>
                  </a:schemeClr>
                </a:solidFill>
              </a:rPr>
              <a:t>How to Write A Conclusion—So What?</a:t>
            </a:r>
          </a:p>
        </p:txBody>
      </p:sp>
      <p:sp>
        <p:nvSpPr>
          <p:cNvPr id="10" name="Rectangle 9">
            <a:extLst>
              <a:ext uri="{FF2B5EF4-FFF2-40B4-BE49-F238E27FC236}">
                <a16:creationId xmlns:a16="http://schemas.microsoft.com/office/drawing/2014/main" id="{DFEE959E-BF10-4204-9556-D1707088D44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DDD17B6A-CB37-4005-9681-A20AFCDC782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3B7BBDE9-DAED-40B0-A640-503C918D1CE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7BC7EA7B-802E-41F4-8926-C4475287AA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601200"/>
            <a:ext cx="7498616" cy="579959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E5F5C7A6-F327-457F-9C24-28031632BF3C}"/>
              </a:ext>
            </a:extLst>
          </p:cNvPr>
          <p:cNvSpPr>
            <a:spLocks noGrp="1"/>
          </p:cNvSpPr>
          <p:nvPr>
            <p:ph idx="1"/>
          </p:nvPr>
        </p:nvSpPr>
        <p:spPr>
          <a:xfrm>
            <a:off x="4702629" y="1073231"/>
            <a:ext cx="6599582" cy="4711539"/>
          </a:xfrm>
        </p:spPr>
        <p:txBody>
          <a:bodyPr>
            <a:normAutofit/>
          </a:bodyPr>
          <a:lstStyle/>
          <a:p>
            <a:pPr marL="305435" indent="-305435"/>
            <a:endParaRPr lang="en-US" sz="2000">
              <a:solidFill>
                <a:srgbClr val="FFFFFF"/>
              </a:solidFill>
            </a:endParaRPr>
          </a:p>
          <a:p>
            <a:pPr marL="457200" indent="-457200"/>
            <a:r>
              <a:rPr lang="en-US" sz="2000">
                <a:solidFill>
                  <a:srgbClr val="FFFFFF"/>
                </a:solidFill>
              </a:rPr>
              <a:t>Writing a So What section is a little bit hard in an informative essay. But! It's still important.</a:t>
            </a:r>
          </a:p>
          <a:p>
            <a:pPr marL="457200" indent="-457200"/>
            <a:r>
              <a:rPr lang="en-US" sz="2000">
                <a:solidFill>
                  <a:srgbClr val="FFFFFF"/>
                </a:solidFill>
              </a:rPr>
              <a:t>You are trying to connect with your audience—to prove to them that they should care about what you just wrote in some way.</a:t>
            </a:r>
            <a:endParaRPr lang="en-US" sz="2000"/>
          </a:p>
          <a:p>
            <a:pPr marL="305435" indent="-305435"/>
            <a:r>
              <a:rPr lang="en-US" sz="2000">
                <a:solidFill>
                  <a:srgbClr val="FFFFFF"/>
                </a:solidFill>
              </a:rPr>
              <a:t>This also shows your audience that YOU care about your topic. It helps cement why they should listen to what you're saying and why it matters.</a:t>
            </a:r>
          </a:p>
          <a:p>
            <a:pPr marL="1241425" lvl="3" indent="-233680"/>
            <a:endParaRPr lang="en-US" sz="2000">
              <a:solidFill>
                <a:srgbClr val="FFFFFF"/>
              </a:solidFill>
            </a:endParaRPr>
          </a:p>
          <a:p>
            <a:pPr marL="413385" lvl="1" indent="-285750"/>
            <a:endParaRPr lang="en-US" sz="2000">
              <a:solidFill>
                <a:srgbClr val="FFFFFF"/>
              </a:solidFill>
            </a:endParaRPr>
          </a:p>
        </p:txBody>
      </p:sp>
    </p:spTree>
    <p:extLst>
      <p:ext uri="{BB962C8B-B14F-4D97-AF65-F5344CB8AC3E}">
        <p14:creationId xmlns:p14="http://schemas.microsoft.com/office/powerpoint/2010/main" val="3307528708"/>
      </p:ext>
    </p:extLst>
  </p:cSld>
  <p:clrMapOvr>
    <a:overrideClrMapping bg1="dk1" tx1="lt1" bg2="dk2" tx2="lt2" accent1="accent1" accent2="accent2" accent3="accent3" accent4="accent4" accent5="accent5" accent6="accent6" hlink="hlink" folHlink="folHlink"/>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6B47BF-F3D0-4678-9B20-DA45E1BCAD6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96B3A8-48A1-468A-8B60-37B237DB72B7}"/>
              </a:ext>
            </a:extLst>
          </p:cNvPr>
          <p:cNvSpPr>
            <a:spLocks noGrp="1"/>
          </p:cNvSpPr>
          <p:nvPr>
            <p:ph type="title"/>
          </p:nvPr>
        </p:nvSpPr>
        <p:spPr>
          <a:xfrm>
            <a:off x="581192" y="1124999"/>
            <a:ext cx="4076149" cy="4608003"/>
          </a:xfrm>
        </p:spPr>
        <p:txBody>
          <a:bodyPr anchor="ctr">
            <a:normAutofit/>
          </a:bodyPr>
          <a:lstStyle/>
          <a:p>
            <a:r>
              <a:rPr lang="en-US" sz="4000">
                <a:solidFill>
                  <a:schemeClr val="accent1"/>
                </a:solidFill>
              </a:rPr>
              <a:t>Write Your So What Section!</a:t>
            </a:r>
          </a:p>
        </p:txBody>
      </p:sp>
      <p:sp>
        <p:nvSpPr>
          <p:cNvPr id="10" name="Rectangle 9">
            <a:extLst>
              <a:ext uri="{FF2B5EF4-FFF2-40B4-BE49-F238E27FC236}">
                <a16:creationId xmlns:a16="http://schemas.microsoft.com/office/drawing/2014/main" id="{19334917-3673-4EF2-BA7C-CC83AEEEAE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E1589AE1-C0FC-4B66-9C0D-9EB92F40F4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36A70D99-99E8-45FB-A4A7-DDD3A6D4B02A}"/>
              </a:ext>
            </a:extLst>
          </p:cNvPr>
          <p:cNvSpPr>
            <a:spLocks noGrp="1"/>
          </p:cNvSpPr>
          <p:nvPr>
            <p:ph idx="1"/>
          </p:nvPr>
        </p:nvSpPr>
        <p:spPr>
          <a:xfrm>
            <a:off x="5117586" y="1124998"/>
            <a:ext cx="6493222" cy="4608003"/>
          </a:xfrm>
        </p:spPr>
        <p:txBody>
          <a:bodyPr>
            <a:normAutofit/>
          </a:bodyPr>
          <a:lstStyle/>
          <a:p>
            <a:pPr marL="305435" indent="-305435"/>
            <a:r>
              <a:rPr lang="en-US" sz="2000"/>
              <a:t>Example: </a:t>
            </a:r>
            <a:endParaRPr lang="en-US"/>
          </a:p>
          <a:p>
            <a:pPr marL="305435" indent="-305435"/>
            <a:r>
              <a:rPr lang="en-US" sz="2000">
                <a:solidFill>
                  <a:schemeClr val="accent1"/>
                </a:solidFill>
              </a:rPr>
              <a:t>     "</a:t>
            </a:r>
            <a:r>
              <a:rPr lang="en-US" sz="2000">
                <a:solidFill>
                  <a:schemeClr val="accent1"/>
                </a:solidFill>
                <a:ea typeface="+mn-lt"/>
                <a:cs typeface="+mn-lt"/>
              </a:rPr>
              <a:t>Overall, Antonio in "Amigo Brothers" by </a:t>
            </a:r>
            <a:r>
              <a:rPr lang="en-US" sz="2000" err="1">
                <a:solidFill>
                  <a:schemeClr val="accent1"/>
                </a:solidFill>
                <a:ea typeface="+mn-lt"/>
                <a:cs typeface="+mn-lt"/>
              </a:rPr>
              <a:t>Piri</a:t>
            </a:r>
            <a:r>
              <a:rPr lang="en-US" sz="2000">
                <a:solidFill>
                  <a:schemeClr val="accent1"/>
                </a:solidFill>
                <a:ea typeface="+mn-lt"/>
                <a:cs typeface="+mn-lt"/>
              </a:rPr>
              <a:t> Thomas is a strategic, fearless, and thoughtful boxer. </a:t>
            </a:r>
            <a:r>
              <a:rPr lang="en-US" sz="2000">
                <a:solidFill>
                  <a:schemeClr val="tx1"/>
                </a:solidFill>
                <a:ea typeface="+mn-lt"/>
                <a:cs typeface="+mn-lt"/>
              </a:rPr>
              <a:t>While these character traits are common among young men today, there is not an emphasis on them in society. Encouraging men to show their thoughtful side is a splendid way to engage with young sports players."</a:t>
            </a:r>
          </a:p>
          <a:p>
            <a:pPr marL="264795" lvl="1" indent="-305435"/>
            <a:endParaRPr lang="en-US" sz="2000"/>
          </a:p>
          <a:p>
            <a:pPr marL="264795" lvl="1" indent="-305435"/>
            <a:r>
              <a:rPr lang="en-US" sz="2000"/>
              <a:t>Write your so what section!</a:t>
            </a:r>
          </a:p>
        </p:txBody>
      </p:sp>
    </p:spTree>
    <p:extLst>
      <p:ext uri="{BB962C8B-B14F-4D97-AF65-F5344CB8AC3E}">
        <p14:creationId xmlns:p14="http://schemas.microsoft.com/office/powerpoint/2010/main" val="1362233954"/>
      </p:ext>
    </p:extLst>
  </p:cSld>
  <p:clrMapOvr>
    <a:overrideClrMapping bg1="dk1" tx1="lt1" bg2="dk2" tx2="lt2" accent1="accent1" accent2="accent2" accent3="accent3" accent4="accent4" accent5="accent5" accent6="accent6" hlink="hlink" folHlink="folHlink"/>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2989FB-1024-49B7-BDF1-B3CE27D486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FF799F-EEF3-4D15-A51E-E4F85EE5B582}"/>
              </a:ext>
            </a:extLst>
          </p:cNvPr>
          <p:cNvSpPr>
            <a:spLocks noGrp="1"/>
          </p:cNvSpPr>
          <p:nvPr>
            <p:ph type="title"/>
          </p:nvPr>
        </p:nvSpPr>
        <p:spPr>
          <a:xfrm>
            <a:off x="400670" y="1073231"/>
            <a:ext cx="3399649" cy="4711539"/>
          </a:xfrm>
        </p:spPr>
        <p:txBody>
          <a:bodyPr anchor="ctr">
            <a:normAutofit/>
          </a:bodyPr>
          <a:lstStyle/>
          <a:p>
            <a:r>
              <a:rPr lang="en-US" sz="3000">
                <a:solidFill>
                  <a:schemeClr val="bg1">
                    <a:lumMod val="85000"/>
                    <a:lumOff val="15000"/>
                  </a:schemeClr>
                </a:solidFill>
              </a:rPr>
              <a:t>How to Write A Conclusion—Clincher Statement?</a:t>
            </a:r>
          </a:p>
        </p:txBody>
      </p:sp>
      <p:sp>
        <p:nvSpPr>
          <p:cNvPr id="10" name="Rectangle 9">
            <a:extLst>
              <a:ext uri="{FF2B5EF4-FFF2-40B4-BE49-F238E27FC236}">
                <a16:creationId xmlns:a16="http://schemas.microsoft.com/office/drawing/2014/main" id="{DFEE959E-BF10-4204-9556-D1707088D44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DDD17B6A-CB37-4005-9681-A20AFCDC782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3B7BBDE9-DAED-40B0-A640-503C918D1CE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7BC7EA7B-802E-41F4-8926-C4475287AA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601200"/>
            <a:ext cx="7498616" cy="579959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E5F5C7A6-F327-457F-9C24-28031632BF3C}"/>
              </a:ext>
            </a:extLst>
          </p:cNvPr>
          <p:cNvSpPr>
            <a:spLocks noGrp="1"/>
          </p:cNvSpPr>
          <p:nvPr>
            <p:ph idx="1"/>
          </p:nvPr>
        </p:nvSpPr>
        <p:spPr>
          <a:xfrm>
            <a:off x="4702629" y="1073231"/>
            <a:ext cx="6599582" cy="4711539"/>
          </a:xfrm>
        </p:spPr>
        <p:txBody>
          <a:bodyPr>
            <a:normAutofit/>
          </a:bodyPr>
          <a:lstStyle/>
          <a:p>
            <a:pPr marL="342900" indent="-342900"/>
            <a:r>
              <a:rPr lang="en-US" sz="2800">
                <a:solidFill>
                  <a:srgbClr val="FFFFFF"/>
                </a:solidFill>
              </a:rPr>
              <a:t>Informative writing has a Clincher Statement—this is something that proves to your reader that you made good points. </a:t>
            </a:r>
          </a:p>
          <a:p>
            <a:pPr marL="781685" lvl="1" indent="-457200"/>
            <a:r>
              <a:rPr lang="en-US" sz="2400">
                <a:solidFill>
                  <a:srgbClr val="FFFFFF"/>
                </a:solidFill>
              </a:rPr>
              <a:t>It also should work as a reminder that you are a good writer and that you are the expert in your topic.</a:t>
            </a:r>
            <a:endParaRPr lang="en-US" sz="2400"/>
          </a:p>
          <a:p>
            <a:pPr marL="457200" indent="-457200"/>
            <a:r>
              <a:rPr lang="en-US" sz="2800">
                <a:solidFill>
                  <a:srgbClr val="FFFFFF"/>
                </a:solidFill>
              </a:rPr>
              <a:t>It also is a powerful statement to end your essay—remember, you're trying to "drop the mic" after you're done writing.</a:t>
            </a:r>
          </a:p>
        </p:txBody>
      </p:sp>
    </p:spTree>
    <p:extLst>
      <p:ext uri="{BB962C8B-B14F-4D97-AF65-F5344CB8AC3E}">
        <p14:creationId xmlns:p14="http://schemas.microsoft.com/office/powerpoint/2010/main" val="1527365736"/>
      </p:ext>
    </p:extLst>
  </p:cSld>
  <p:clrMapOvr>
    <a:overrideClrMapping bg1="dk1" tx1="lt1" bg2="dk2" tx2="lt2" accent1="accent1" accent2="accent2" accent3="accent3" accent4="accent4" accent5="accent5" accent6="accent6" hlink="hlink" folHlink="folHlink"/>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92989FB-1024-49B7-BDF1-B3CE27D486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E54987-B64F-41F4-A1A6-60470DF3677D}"/>
              </a:ext>
            </a:extLst>
          </p:cNvPr>
          <p:cNvSpPr>
            <a:spLocks noGrp="1"/>
          </p:cNvSpPr>
          <p:nvPr>
            <p:ph type="title"/>
          </p:nvPr>
        </p:nvSpPr>
        <p:spPr>
          <a:xfrm>
            <a:off x="746228" y="1037967"/>
            <a:ext cx="3054091" cy="4709131"/>
          </a:xfrm>
        </p:spPr>
        <p:txBody>
          <a:bodyPr anchor="ctr">
            <a:normAutofit/>
          </a:bodyPr>
          <a:lstStyle/>
          <a:p>
            <a:r>
              <a:rPr lang="en-US">
                <a:solidFill>
                  <a:schemeClr val="bg1">
                    <a:lumMod val="85000"/>
                    <a:lumOff val="15000"/>
                  </a:schemeClr>
                </a:solidFill>
              </a:rPr>
              <a:t>Ideas for a clincher statement</a:t>
            </a:r>
          </a:p>
        </p:txBody>
      </p:sp>
      <p:sp>
        <p:nvSpPr>
          <p:cNvPr id="12" name="Rectangle 11">
            <a:extLst>
              <a:ext uri="{FF2B5EF4-FFF2-40B4-BE49-F238E27FC236}">
                <a16:creationId xmlns:a16="http://schemas.microsoft.com/office/drawing/2014/main" id="{2987D6F4-EC95-4EF1-A8AD-4B70386CEE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F5F792DF-9D0A-4DB6-9A9E-7312F5A7E87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7498080" cy="9144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7BC7EA7B-802E-41F4-8926-C4475287AA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723898"/>
            <a:ext cx="7498616" cy="5676901"/>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79B4E5AA-2758-42A6-8D1F-886685022E97}"/>
              </a:ext>
            </a:extLst>
          </p:cNvPr>
          <p:cNvGraphicFramePr>
            <a:graphicFrameLocks noGrp="1"/>
          </p:cNvGraphicFramePr>
          <p:nvPr>
            <p:ph idx="1"/>
            <p:extLst>
              <p:ext uri="{D42A27DB-BD31-4B8C-83A1-F6EECF244321}">
                <p14:modId xmlns:p14="http://schemas.microsoft.com/office/powerpoint/2010/main" val="1603819980"/>
              </p:ext>
            </p:extLst>
          </p:nvPr>
        </p:nvGraphicFramePr>
        <p:xfrm>
          <a:off x="4332625" y="791342"/>
          <a:ext cx="7357927" cy="54799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51205815"/>
      </p:ext>
    </p:extLst>
  </p:cSld>
  <p:clrMapOvr>
    <a:overrideClrMapping bg1="dk1" tx1="lt1" bg2="dk2" tx2="lt2" accent1="accent1" accent2="accent2" accent3="accent3" accent4="accent4" accent5="accent5" accent6="accent6" hlink="hlink" folHlink="folHlink"/>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6B47BF-F3D0-4678-9B20-DA45E1BCAD6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96B3A8-48A1-468A-8B60-37B237DB72B7}"/>
              </a:ext>
            </a:extLst>
          </p:cNvPr>
          <p:cNvSpPr>
            <a:spLocks noGrp="1"/>
          </p:cNvSpPr>
          <p:nvPr>
            <p:ph type="title"/>
          </p:nvPr>
        </p:nvSpPr>
        <p:spPr>
          <a:xfrm>
            <a:off x="581192" y="1124999"/>
            <a:ext cx="4076149" cy="4608003"/>
          </a:xfrm>
        </p:spPr>
        <p:txBody>
          <a:bodyPr anchor="ctr">
            <a:normAutofit/>
          </a:bodyPr>
          <a:lstStyle/>
          <a:p>
            <a:r>
              <a:rPr lang="en-US" sz="4000">
                <a:solidFill>
                  <a:schemeClr val="accent1"/>
                </a:solidFill>
              </a:rPr>
              <a:t>Write Your Clincher statement!</a:t>
            </a:r>
          </a:p>
        </p:txBody>
      </p:sp>
      <p:sp>
        <p:nvSpPr>
          <p:cNvPr id="10" name="Rectangle 9">
            <a:extLst>
              <a:ext uri="{FF2B5EF4-FFF2-40B4-BE49-F238E27FC236}">
                <a16:creationId xmlns:a16="http://schemas.microsoft.com/office/drawing/2014/main" id="{19334917-3673-4EF2-BA7C-CC83AEEEAE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E1589AE1-C0FC-4B66-9C0D-9EB92F40F4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36A70D99-99E8-45FB-A4A7-DDD3A6D4B02A}"/>
              </a:ext>
            </a:extLst>
          </p:cNvPr>
          <p:cNvSpPr>
            <a:spLocks noGrp="1"/>
          </p:cNvSpPr>
          <p:nvPr>
            <p:ph idx="1"/>
          </p:nvPr>
        </p:nvSpPr>
        <p:spPr>
          <a:xfrm>
            <a:off x="5117586" y="1124998"/>
            <a:ext cx="6493222" cy="4608003"/>
          </a:xfrm>
        </p:spPr>
        <p:txBody>
          <a:bodyPr>
            <a:normAutofit/>
          </a:bodyPr>
          <a:lstStyle/>
          <a:p>
            <a:pPr marL="305435" indent="-305435">
              <a:lnSpc>
                <a:spcPct val="90000"/>
              </a:lnSpc>
            </a:pPr>
            <a:r>
              <a:rPr lang="en-US" sz="1900"/>
              <a:t>Example: </a:t>
            </a:r>
            <a:endParaRPr lang="en-US"/>
          </a:p>
          <a:p>
            <a:pPr marL="264795" indent="-305435">
              <a:lnSpc>
                <a:spcPct val="90000"/>
              </a:lnSpc>
            </a:pPr>
            <a:r>
              <a:rPr lang="en-US" sz="1900">
                <a:solidFill>
                  <a:schemeClr val="accent1"/>
                </a:solidFill>
                <a:ea typeface="+mn-lt"/>
                <a:cs typeface="+mn-lt"/>
              </a:rPr>
              <a:t>     "</a:t>
            </a:r>
            <a:r>
              <a:rPr lang="en-US" sz="1900">
                <a:solidFill>
                  <a:schemeClr val="accent1"/>
                </a:solidFill>
              </a:rPr>
              <a:t>Overall, Antonio in "Amigo Brothers" by </a:t>
            </a:r>
            <a:r>
              <a:rPr lang="en-US" sz="1900" err="1">
                <a:solidFill>
                  <a:schemeClr val="accent1"/>
                </a:solidFill>
              </a:rPr>
              <a:t>Piri</a:t>
            </a:r>
            <a:r>
              <a:rPr lang="en-US" sz="1900">
                <a:solidFill>
                  <a:schemeClr val="accent1"/>
                </a:solidFill>
              </a:rPr>
              <a:t> Thomas is a strategic, fearless, and thoughtful boxer. While these character traits are common among young men today, there is not an emphasis on them in society. Encouraging men to show their thoughtful side is a splendid way to engage with young sports players.</a:t>
            </a:r>
            <a:r>
              <a:rPr lang="en-US" sz="1900">
                <a:solidFill>
                  <a:schemeClr val="tx1"/>
                </a:solidFill>
              </a:rPr>
              <a:t> Antonio and Felix both are two boys that could be role models for generations to come, as they tackle a difficult challenge with poise and skill, know their limits and boundaries, and then walk away as friends after all the turmoil they experienced. "</a:t>
            </a:r>
          </a:p>
          <a:p>
            <a:pPr marL="264795" lvl="1" indent="-305435">
              <a:lnSpc>
                <a:spcPct val="90000"/>
              </a:lnSpc>
            </a:pPr>
            <a:endParaRPr lang="en-US" sz="1900"/>
          </a:p>
          <a:p>
            <a:pPr marL="264795" lvl="1" indent="-305435">
              <a:lnSpc>
                <a:spcPct val="90000"/>
              </a:lnSpc>
            </a:pPr>
            <a:r>
              <a:rPr lang="en-US" sz="1900"/>
              <a:t>Write your clincher statement!</a:t>
            </a:r>
          </a:p>
        </p:txBody>
      </p:sp>
    </p:spTree>
    <p:extLst>
      <p:ext uri="{BB962C8B-B14F-4D97-AF65-F5344CB8AC3E}">
        <p14:creationId xmlns:p14="http://schemas.microsoft.com/office/powerpoint/2010/main" val="3124778821"/>
      </p:ext>
    </p:extLst>
  </p:cSld>
  <p:clrMapOvr>
    <a:overrideClrMapping bg1="dk1" tx1="lt1" bg2="dk2" tx2="lt2" accent1="accent1" accent2="accent2" accent3="accent3" accent4="accent4" accent5="accent5" accent6="accent6" hlink="hlink" folHlink="folHlink"/>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DCF4EB5C-ED25-4675-8255-2F5B12CFFC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a:extLst>
              <a:ext uri="{FF2B5EF4-FFF2-40B4-BE49-F238E27FC236}">
                <a16:creationId xmlns:a16="http://schemas.microsoft.com/office/drawing/2014/main" id="{9514EC6E-A557-42A2-BCDC-3ABFFC5E56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30">
            <a:extLst>
              <a:ext uri="{FF2B5EF4-FFF2-40B4-BE49-F238E27FC236}">
                <a16:creationId xmlns:a16="http://schemas.microsoft.com/office/drawing/2014/main" id="{905482C9-EB42-4BFE-95BF-7FD661F076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32">
            <a:extLst>
              <a:ext uri="{FF2B5EF4-FFF2-40B4-BE49-F238E27FC236}">
                <a16:creationId xmlns:a16="http://schemas.microsoft.com/office/drawing/2014/main" id="{7539E646-A625-4A26-86ED-BD90EDD329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5" name="Rectangle 34">
            <a:extLst>
              <a:ext uri="{FF2B5EF4-FFF2-40B4-BE49-F238E27FC236}">
                <a16:creationId xmlns:a16="http://schemas.microsoft.com/office/drawing/2014/main" id="{D41D456B-D410-4B9A-B4A8-32858C52515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20EBB9-5922-4109-B030-62C8A899DDE7}"/>
              </a:ext>
            </a:extLst>
          </p:cNvPr>
          <p:cNvSpPr>
            <a:spLocks noGrp="1"/>
          </p:cNvSpPr>
          <p:nvPr>
            <p:ph type="title"/>
          </p:nvPr>
        </p:nvSpPr>
        <p:spPr>
          <a:xfrm>
            <a:off x="581192" y="1009398"/>
            <a:ext cx="6400798" cy="4586182"/>
          </a:xfrm>
        </p:spPr>
        <p:txBody>
          <a:bodyPr vert="horz" lIns="91440" tIns="45720" rIns="91440" bIns="45720" rtlCol="0" anchor="ctr">
            <a:normAutofit/>
          </a:bodyPr>
          <a:lstStyle/>
          <a:p>
            <a:r>
              <a:rPr lang="en-US" sz="6000">
                <a:solidFill>
                  <a:srgbClr val="FFFFFF"/>
                </a:solidFill>
              </a:rPr>
              <a:t>Share your conclusion!</a:t>
            </a:r>
          </a:p>
        </p:txBody>
      </p:sp>
      <p:sp>
        <p:nvSpPr>
          <p:cNvPr id="37" name="Rectangle 36">
            <a:extLst>
              <a:ext uri="{FF2B5EF4-FFF2-40B4-BE49-F238E27FC236}">
                <a16:creationId xmlns:a16="http://schemas.microsoft.com/office/drawing/2014/main" id="{41967BFE-D591-4422-9648-EC369FB5DD3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1190" y="457201"/>
            <a:ext cx="6400800" cy="9499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38">
            <a:extLst>
              <a:ext uri="{FF2B5EF4-FFF2-40B4-BE49-F238E27FC236}">
                <a16:creationId xmlns:a16="http://schemas.microsoft.com/office/drawing/2014/main" id="{17582E51-231C-453B-87BB-1DBCED8CF0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6CA18363-AE8A-4248-93C2-96A07B231BC8}"/>
              </a:ext>
            </a:extLst>
          </p:cNvPr>
          <p:cNvSpPr>
            <a:spLocks noGrp="1"/>
          </p:cNvSpPr>
          <p:nvPr>
            <p:ph type="body" idx="1"/>
          </p:nvPr>
        </p:nvSpPr>
        <p:spPr>
          <a:xfrm>
            <a:off x="7988808" y="1005841"/>
            <a:ext cx="3749040" cy="4589740"/>
          </a:xfrm>
        </p:spPr>
        <p:txBody>
          <a:bodyPr vert="horz" lIns="91440" tIns="45720" rIns="91440" bIns="45720" rtlCol="0" anchor="ctr">
            <a:normAutofit/>
          </a:bodyPr>
          <a:lstStyle/>
          <a:p>
            <a:r>
              <a:rPr lang="en-US" sz="3200">
                <a:solidFill>
                  <a:srgbClr val="FFFFFF"/>
                </a:solidFill>
              </a:rPr>
              <a:t>With a partner, share your conclusion with them.</a:t>
            </a:r>
          </a:p>
        </p:txBody>
      </p:sp>
      <p:sp>
        <p:nvSpPr>
          <p:cNvPr id="41" name="Rectangle 40">
            <a:extLst>
              <a:ext uri="{FF2B5EF4-FFF2-40B4-BE49-F238E27FC236}">
                <a16:creationId xmlns:a16="http://schemas.microsoft.com/office/drawing/2014/main" id="{2B6F700B-68A4-40BC-B2C6-BD6385C5E6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8808" y="455422"/>
            <a:ext cx="3749040" cy="94998"/>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902677"/>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373F125-DEF3-41D6-9918-AB21A2ACC3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1E9F226-EB6E-48C9-ADDA-636DE4BF4EB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6677" y="485678"/>
            <a:ext cx="4174743" cy="5888772"/>
          </a:xfrm>
          <a:prstGeom prst="rect">
            <a:avLst/>
          </a:prstGeom>
          <a:solidFill>
            <a:srgbClr val="465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6999C6-4A28-45CD-B96C-1BB2AF1384C7}"/>
              </a:ext>
            </a:extLst>
          </p:cNvPr>
          <p:cNvSpPr>
            <a:spLocks noGrp="1"/>
          </p:cNvSpPr>
          <p:nvPr>
            <p:ph type="title"/>
          </p:nvPr>
        </p:nvSpPr>
        <p:spPr>
          <a:xfrm>
            <a:off x="7963094" y="1113764"/>
            <a:ext cx="3269749" cy="4624327"/>
          </a:xfrm>
        </p:spPr>
        <p:txBody>
          <a:bodyPr anchor="ctr">
            <a:normAutofit/>
          </a:bodyPr>
          <a:lstStyle/>
          <a:p>
            <a:r>
              <a:rPr lang="en-US" sz="3200">
                <a:solidFill>
                  <a:srgbClr val="FFFFFF"/>
                </a:solidFill>
              </a:rPr>
              <a:t>Do What?</a:t>
            </a:r>
          </a:p>
        </p:txBody>
      </p:sp>
      <p:sp>
        <p:nvSpPr>
          <p:cNvPr id="3" name="Content Placeholder 2">
            <a:extLst>
              <a:ext uri="{FF2B5EF4-FFF2-40B4-BE49-F238E27FC236}">
                <a16:creationId xmlns:a16="http://schemas.microsoft.com/office/drawing/2014/main" id="{92715AA9-7C2F-4001-93D1-D5336B144664}"/>
              </a:ext>
            </a:extLst>
          </p:cNvPr>
          <p:cNvSpPr>
            <a:spLocks noGrp="1"/>
          </p:cNvSpPr>
          <p:nvPr>
            <p:ph idx="1"/>
          </p:nvPr>
        </p:nvSpPr>
        <p:spPr>
          <a:xfrm>
            <a:off x="927916" y="1113764"/>
            <a:ext cx="6108179" cy="4624327"/>
          </a:xfrm>
        </p:spPr>
        <p:txBody>
          <a:bodyPr anchor="ctr">
            <a:normAutofit/>
          </a:bodyPr>
          <a:lstStyle/>
          <a:p>
            <a:pPr marL="305435" indent="-305435"/>
            <a:r>
              <a:rPr lang="en-US"/>
              <a:t>Do/What charts help focus you when reading the prompt. </a:t>
            </a:r>
          </a:p>
          <a:p>
            <a:pPr marL="305435" indent="-305435"/>
            <a:r>
              <a:rPr lang="en-US"/>
              <a:t>They are really simple. On one side, you write DO + underneath that, you write the main verbs that you should be doing. </a:t>
            </a:r>
          </a:p>
          <a:p>
            <a:pPr marL="305435" indent="-305435"/>
            <a:r>
              <a:rPr lang="en-US"/>
              <a:t>On the other side, you write What + everything that comes after the verb.</a:t>
            </a:r>
          </a:p>
          <a:p>
            <a:pPr marL="305435" indent="-305435"/>
            <a:r>
              <a:rPr lang="en-US"/>
              <a:t>Let's practice. Here's the prompt again: </a:t>
            </a:r>
            <a:endParaRPr lang="en-US">
              <a:ea typeface="+mn-lt"/>
              <a:cs typeface="+mn-lt"/>
            </a:endParaRPr>
          </a:p>
          <a:p>
            <a:pPr marL="0" indent="0">
              <a:buNone/>
            </a:pPr>
            <a:r>
              <a:rPr lang="en-US">
                <a:ea typeface="+mn-lt"/>
                <a:cs typeface="+mn-lt"/>
              </a:rPr>
              <a:t>You have now read "Amigo Brothers" by </a:t>
            </a:r>
            <a:r>
              <a:rPr lang="en-US" err="1">
                <a:ea typeface="+mn-lt"/>
                <a:cs typeface="+mn-lt"/>
              </a:rPr>
              <a:t>Piri</a:t>
            </a:r>
            <a:r>
              <a:rPr lang="en-US">
                <a:ea typeface="+mn-lt"/>
                <a:cs typeface="+mn-lt"/>
              </a:rPr>
              <a:t> Thomas, a story wherein two boys struggle to face the challenge that they present to each other. Write an essay that informs the reader about the character traits of one of the two main characters. Be sure to cite evidence from the story to support your thesis. Follow the conventions of standard written English. </a:t>
            </a:r>
            <a:endParaRPr lang="en-US"/>
          </a:p>
        </p:txBody>
      </p:sp>
    </p:spTree>
    <p:extLst>
      <p:ext uri="{BB962C8B-B14F-4D97-AF65-F5344CB8AC3E}">
        <p14:creationId xmlns:p14="http://schemas.microsoft.com/office/powerpoint/2010/main" val="2148780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58DF7D-C2D0-4B03-A7A0-2F06B789EE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B26B711-3121-40B0-8377-A64F3DC00C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645C4D3D-ABBA-4B4E-93E5-01E3437198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98DDD5E5-0097-4C6C-B266-5732EDA96CC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8952EF87-C74F-4D3F-9CAD-EEA1733C9B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5E439949-31AC-47D8-8953-744E01C8A6C9}"/>
              </a:ext>
            </a:extLst>
          </p:cNvPr>
          <p:cNvSpPr>
            <a:spLocks noGrp="1"/>
          </p:cNvSpPr>
          <p:nvPr>
            <p:ph type="title"/>
          </p:nvPr>
        </p:nvSpPr>
        <p:spPr>
          <a:xfrm>
            <a:off x="771148" y="1037967"/>
            <a:ext cx="3054091" cy="4709131"/>
          </a:xfrm>
        </p:spPr>
        <p:txBody>
          <a:bodyPr anchor="ctr">
            <a:normAutofit/>
          </a:bodyPr>
          <a:lstStyle/>
          <a:p>
            <a:r>
              <a:rPr lang="en-US" sz="3200">
                <a:solidFill>
                  <a:srgbClr val="FFFEFF"/>
                </a:solidFill>
              </a:rPr>
              <a:t>Thesis writing</a:t>
            </a:r>
          </a:p>
        </p:txBody>
      </p:sp>
      <p:sp>
        <p:nvSpPr>
          <p:cNvPr id="3" name="Content Placeholder 2">
            <a:extLst>
              <a:ext uri="{FF2B5EF4-FFF2-40B4-BE49-F238E27FC236}">
                <a16:creationId xmlns:a16="http://schemas.microsoft.com/office/drawing/2014/main" id="{1C0D5ED0-C778-43FF-817E-7F75B18FF3CF}"/>
              </a:ext>
            </a:extLst>
          </p:cNvPr>
          <p:cNvSpPr>
            <a:spLocks noGrp="1"/>
          </p:cNvSpPr>
          <p:nvPr>
            <p:ph idx="1"/>
          </p:nvPr>
        </p:nvSpPr>
        <p:spPr>
          <a:xfrm>
            <a:off x="4534935" y="1037968"/>
            <a:ext cx="7014423" cy="4820832"/>
          </a:xfrm>
        </p:spPr>
        <p:txBody>
          <a:bodyPr>
            <a:normAutofit/>
          </a:bodyPr>
          <a:lstStyle/>
          <a:p>
            <a:pPr marL="305435" indent="-305435"/>
            <a:r>
              <a:rPr lang="en-US" sz="2000"/>
              <a:t>A thesis is the informative part of an essay that shows what you want the audience to know when they finished reading your essay.</a:t>
            </a:r>
            <a:endParaRPr lang="en-US"/>
          </a:p>
          <a:p>
            <a:pPr marL="305435" indent="-305435"/>
            <a:r>
              <a:rPr lang="en-US" sz="2000"/>
              <a:t>A thesis doesn’t have a set pattern but using the wording of the prompt is an effective way to make sure that you are focused.</a:t>
            </a:r>
          </a:p>
          <a:p>
            <a:pPr marL="305435" indent="-305435"/>
            <a:r>
              <a:rPr lang="en-US" sz="2000"/>
              <a:t>You also need 3-4 things related to the topic that you could talk about in a paragraph.</a:t>
            </a:r>
          </a:p>
          <a:p>
            <a:pPr marL="305435" indent="-305435"/>
            <a:endParaRPr lang="en-US" sz="2000"/>
          </a:p>
          <a:p>
            <a:pPr marL="305435" indent="-305435"/>
            <a:r>
              <a:rPr lang="en-US" sz="2000"/>
              <a:t>Remember: The point of an informative essay is to INFORM your audience—you’re not trying to convince them.</a:t>
            </a:r>
          </a:p>
        </p:txBody>
      </p:sp>
    </p:spTree>
    <p:extLst>
      <p:ext uri="{BB962C8B-B14F-4D97-AF65-F5344CB8AC3E}">
        <p14:creationId xmlns:p14="http://schemas.microsoft.com/office/powerpoint/2010/main" val="3038047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6B47BF-F3D0-4678-9B20-DA45E1BCAD6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4A4DA3-9B21-4B6B-849F-D21F9E8124E8}"/>
              </a:ext>
            </a:extLst>
          </p:cNvPr>
          <p:cNvSpPr>
            <a:spLocks noGrp="1"/>
          </p:cNvSpPr>
          <p:nvPr>
            <p:ph type="title"/>
          </p:nvPr>
        </p:nvSpPr>
        <p:spPr>
          <a:xfrm>
            <a:off x="581192" y="1124999"/>
            <a:ext cx="4076149" cy="4608003"/>
          </a:xfrm>
        </p:spPr>
        <p:txBody>
          <a:bodyPr anchor="ctr">
            <a:normAutofit/>
          </a:bodyPr>
          <a:lstStyle/>
          <a:p>
            <a:r>
              <a:rPr lang="en-US" sz="4000">
                <a:solidFill>
                  <a:schemeClr val="accent1"/>
                </a:solidFill>
              </a:rPr>
              <a:t>Write a Thesis</a:t>
            </a:r>
          </a:p>
        </p:txBody>
      </p:sp>
      <p:sp>
        <p:nvSpPr>
          <p:cNvPr id="10" name="Rectangle 9">
            <a:extLst>
              <a:ext uri="{FF2B5EF4-FFF2-40B4-BE49-F238E27FC236}">
                <a16:creationId xmlns:a16="http://schemas.microsoft.com/office/drawing/2014/main" id="{19334917-3673-4EF2-BA7C-CC83AEEEAE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E1589AE1-C0FC-4B66-9C0D-9EB92F40F4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17A566E4-77CF-45C7-B1FC-671FA7710663}"/>
              </a:ext>
            </a:extLst>
          </p:cNvPr>
          <p:cNvSpPr>
            <a:spLocks noGrp="1"/>
          </p:cNvSpPr>
          <p:nvPr>
            <p:ph idx="1"/>
          </p:nvPr>
        </p:nvSpPr>
        <p:spPr>
          <a:xfrm>
            <a:off x="4938846" y="1124998"/>
            <a:ext cx="7038851" cy="4608003"/>
          </a:xfrm>
        </p:spPr>
        <p:txBody>
          <a:bodyPr>
            <a:normAutofit/>
          </a:bodyPr>
          <a:lstStyle/>
          <a:p>
            <a:pPr marL="305435" indent="-305435">
              <a:lnSpc>
                <a:spcPct val="90000"/>
              </a:lnSpc>
            </a:pPr>
            <a:r>
              <a:rPr lang="en-US" sz="1900"/>
              <a:t>Using the prompt below and the story that you read in class, write a thesis statement.</a:t>
            </a:r>
          </a:p>
          <a:p>
            <a:pPr marL="305435" indent="-305435">
              <a:lnSpc>
                <a:spcPct val="90000"/>
              </a:lnSpc>
            </a:pPr>
            <a:r>
              <a:rPr lang="en-US" sz="1900"/>
              <a:t>“You have now read "Amigo Brothers" by </a:t>
            </a:r>
            <a:r>
              <a:rPr lang="en-US" sz="1900" err="1"/>
              <a:t>Piri</a:t>
            </a:r>
            <a:r>
              <a:rPr lang="en-US" sz="1900"/>
              <a:t> Thomas, a story wherein two boys struggle to face the challenge that they present to each other. Write an essay that informs the reader about the character traits of one of the two main characters. Be sure to cite evidence from the story to support your thesis. Follow the conventions of standard written English. ”</a:t>
            </a:r>
          </a:p>
          <a:p>
            <a:pPr marL="305435" indent="-305435">
              <a:lnSpc>
                <a:spcPct val="90000"/>
              </a:lnSpc>
            </a:pPr>
            <a:endParaRPr lang="en-US" sz="1900"/>
          </a:p>
          <a:p>
            <a:pPr marL="305435" indent="-305435">
              <a:lnSpc>
                <a:spcPct val="90000"/>
              </a:lnSpc>
            </a:pPr>
            <a:r>
              <a:rPr lang="en-US" sz="1900"/>
              <a:t>Example:</a:t>
            </a:r>
          </a:p>
          <a:p>
            <a:pPr marL="629920" lvl="1" indent="-305435">
              <a:lnSpc>
                <a:spcPct val="90000"/>
              </a:lnSpc>
            </a:pPr>
            <a:r>
              <a:rPr lang="en-US" sz="1900"/>
              <a:t>“Antonio, a boxer in the story "Amigo Brothers" by </a:t>
            </a:r>
            <a:r>
              <a:rPr lang="en-US" sz="1900" err="1"/>
              <a:t>Piri</a:t>
            </a:r>
            <a:r>
              <a:rPr lang="en-US" sz="1900"/>
              <a:t> Thomas, is strategic, fearless, and thoughtful.”</a:t>
            </a:r>
          </a:p>
        </p:txBody>
      </p:sp>
    </p:spTree>
    <p:extLst>
      <p:ext uri="{BB962C8B-B14F-4D97-AF65-F5344CB8AC3E}">
        <p14:creationId xmlns:p14="http://schemas.microsoft.com/office/powerpoint/2010/main" val="1725851258"/>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58DF7D-C2D0-4B03-A7A0-2F06B789EE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B26B711-3121-40B0-8377-A64F3DC00C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645C4D3D-ABBA-4B4E-93E5-01E3437198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98DDD5E5-0097-4C6C-B266-5732EDA96CC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8952EF87-C74F-4D3F-9CAD-EEA1733C9B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91090521-D3AD-41D5-96EF-20F3DD33D0B8}"/>
              </a:ext>
            </a:extLst>
          </p:cNvPr>
          <p:cNvSpPr>
            <a:spLocks noGrp="1"/>
          </p:cNvSpPr>
          <p:nvPr>
            <p:ph type="title"/>
          </p:nvPr>
        </p:nvSpPr>
        <p:spPr>
          <a:xfrm>
            <a:off x="771148" y="1037967"/>
            <a:ext cx="3054091" cy="4709131"/>
          </a:xfrm>
        </p:spPr>
        <p:txBody>
          <a:bodyPr anchor="ctr">
            <a:normAutofit/>
          </a:bodyPr>
          <a:lstStyle/>
          <a:p>
            <a:r>
              <a:rPr lang="en-US" sz="3200">
                <a:solidFill>
                  <a:srgbClr val="FFFEFF"/>
                </a:solidFill>
              </a:rPr>
              <a:t>How to organize the whole essay</a:t>
            </a:r>
          </a:p>
        </p:txBody>
      </p:sp>
      <p:sp>
        <p:nvSpPr>
          <p:cNvPr id="3" name="Content Placeholder 2">
            <a:extLst>
              <a:ext uri="{FF2B5EF4-FFF2-40B4-BE49-F238E27FC236}">
                <a16:creationId xmlns:a16="http://schemas.microsoft.com/office/drawing/2014/main" id="{42BA0FEA-7789-49C6-AB70-F4E774212D21}"/>
              </a:ext>
            </a:extLst>
          </p:cNvPr>
          <p:cNvSpPr>
            <a:spLocks noGrp="1"/>
          </p:cNvSpPr>
          <p:nvPr>
            <p:ph idx="1"/>
          </p:nvPr>
        </p:nvSpPr>
        <p:spPr>
          <a:xfrm>
            <a:off x="4534935" y="1037968"/>
            <a:ext cx="7014423" cy="4820832"/>
          </a:xfrm>
        </p:spPr>
        <p:txBody>
          <a:bodyPr>
            <a:normAutofit/>
          </a:bodyPr>
          <a:lstStyle/>
          <a:p>
            <a:r>
              <a:rPr lang="en-US" sz="2000"/>
              <a:t>In an informative essay, you want to organize your essay by which of your pieces of information you feel are the strongest. </a:t>
            </a:r>
          </a:p>
          <a:p>
            <a:r>
              <a:rPr lang="en-US" sz="2000"/>
              <a:t>Introduction</a:t>
            </a:r>
          </a:p>
          <a:p>
            <a:pPr marL="264795" lvl="1"/>
            <a:r>
              <a:rPr lang="en-US" sz="2000"/>
              <a:t>Thesis: (You can write your thesis in here)</a:t>
            </a:r>
          </a:p>
          <a:p>
            <a:r>
              <a:rPr lang="en-US" sz="2000"/>
              <a:t>2</a:t>
            </a:r>
            <a:r>
              <a:rPr lang="en-US" sz="2000" baseline="30000"/>
              <a:t>nd</a:t>
            </a:r>
            <a:r>
              <a:rPr lang="en-US" sz="2000"/>
              <a:t> strongest point</a:t>
            </a:r>
          </a:p>
          <a:p>
            <a:r>
              <a:rPr lang="en-US" sz="2000"/>
              <a:t>3</a:t>
            </a:r>
            <a:r>
              <a:rPr lang="en-US" sz="2000" baseline="30000"/>
              <a:t>rd</a:t>
            </a:r>
            <a:r>
              <a:rPr lang="en-US" sz="2000"/>
              <a:t> strongest point</a:t>
            </a:r>
          </a:p>
          <a:p>
            <a:r>
              <a:rPr lang="en-US" sz="2000"/>
              <a:t>1</a:t>
            </a:r>
            <a:r>
              <a:rPr lang="en-US" sz="2000" baseline="30000"/>
              <a:t>st</a:t>
            </a:r>
            <a:r>
              <a:rPr lang="en-US" sz="2000"/>
              <a:t> strongest point</a:t>
            </a:r>
          </a:p>
          <a:p>
            <a:r>
              <a:rPr lang="en-US" sz="2000"/>
              <a:t>Conclusion</a:t>
            </a:r>
          </a:p>
          <a:p>
            <a:r>
              <a:rPr lang="en-US" sz="2000"/>
              <a:t>This will feel out of order, but it’s a good way to get your information to your audience. They will remember the first and last point you make, but not the stuff in the middle. </a:t>
            </a:r>
          </a:p>
        </p:txBody>
      </p:sp>
    </p:spTree>
    <p:extLst>
      <p:ext uri="{BB962C8B-B14F-4D97-AF65-F5344CB8AC3E}">
        <p14:creationId xmlns:p14="http://schemas.microsoft.com/office/powerpoint/2010/main" val="1662806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CF4EB5C-ED25-4675-8255-2F5B12CFFC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9514EC6E-A557-42A2-BCDC-3ABFFC5E56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905482C9-EB42-4BFE-95BF-7FD661F076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7539E646-A625-4A26-86ED-BD90EDD329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D41D456B-D410-4B9A-B4A8-32858C52515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CBE5F06-4675-40D2-A02A-9891642E3320}"/>
              </a:ext>
            </a:extLst>
          </p:cNvPr>
          <p:cNvSpPr>
            <a:spLocks noGrp="1"/>
          </p:cNvSpPr>
          <p:nvPr>
            <p:ph type="title"/>
          </p:nvPr>
        </p:nvSpPr>
        <p:spPr>
          <a:xfrm>
            <a:off x="581192" y="1009398"/>
            <a:ext cx="6400798" cy="4586182"/>
          </a:xfrm>
        </p:spPr>
        <p:txBody>
          <a:bodyPr vert="horz" lIns="91440" tIns="45720" rIns="91440" bIns="45720" rtlCol="0" anchor="ctr">
            <a:normAutofit/>
          </a:bodyPr>
          <a:lstStyle/>
          <a:p>
            <a:r>
              <a:rPr lang="en-US" sz="6000">
                <a:solidFill>
                  <a:srgbClr val="FFFFFF"/>
                </a:solidFill>
              </a:rPr>
              <a:t>Share your Thesis and Outline!</a:t>
            </a:r>
          </a:p>
        </p:txBody>
      </p:sp>
      <p:sp>
        <p:nvSpPr>
          <p:cNvPr id="18" name="Rectangle 17">
            <a:extLst>
              <a:ext uri="{FF2B5EF4-FFF2-40B4-BE49-F238E27FC236}">
                <a16:creationId xmlns:a16="http://schemas.microsoft.com/office/drawing/2014/main" id="{41967BFE-D591-4422-9648-EC369FB5DD3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1190" y="457201"/>
            <a:ext cx="6400800" cy="9499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id="{17582E51-231C-453B-87BB-1DBCED8CF0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5722A9DA-C1CF-4BEB-A114-705B231F44F1}"/>
              </a:ext>
            </a:extLst>
          </p:cNvPr>
          <p:cNvSpPr>
            <a:spLocks noGrp="1"/>
          </p:cNvSpPr>
          <p:nvPr>
            <p:ph type="body" idx="1"/>
          </p:nvPr>
        </p:nvSpPr>
        <p:spPr>
          <a:xfrm>
            <a:off x="7988808" y="1005841"/>
            <a:ext cx="3749040" cy="4589740"/>
          </a:xfrm>
        </p:spPr>
        <p:txBody>
          <a:bodyPr vert="horz" lIns="91440" tIns="45720" rIns="91440" bIns="45720" rtlCol="0" anchor="ctr">
            <a:normAutofit/>
          </a:bodyPr>
          <a:lstStyle/>
          <a:p>
            <a:r>
              <a:rPr lang="en-US" sz="3200">
                <a:solidFill>
                  <a:srgbClr val="FFFFFF"/>
                </a:solidFill>
              </a:rPr>
              <a:t>Find a partner and share with them. </a:t>
            </a:r>
          </a:p>
        </p:txBody>
      </p:sp>
      <p:sp>
        <p:nvSpPr>
          <p:cNvPr id="22" name="Rectangle 21">
            <a:extLst>
              <a:ext uri="{FF2B5EF4-FFF2-40B4-BE49-F238E27FC236}">
                <a16:creationId xmlns:a16="http://schemas.microsoft.com/office/drawing/2014/main" id="{2B6F700B-68A4-40BC-B2C6-BD6385C5E6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8808" y="455422"/>
            <a:ext cx="3749040" cy="94998"/>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272809179"/>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2989FB-1024-49B7-BDF1-B3CE27D486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FF799F-EEF3-4D15-A51E-E4F85EE5B582}"/>
              </a:ext>
            </a:extLst>
          </p:cNvPr>
          <p:cNvSpPr>
            <a:spLocks noGrp="1"/>
          </p:cNvSpPr>
          <p:nvPr>
            <p:ph type="title"/>
          </p:nvPr>
        </p:nvSpPr>
        <p:spPr>
          <a:xfrm>
            <a:off x="746228" y="1073231"/>
            <a:ext cx="3054091" cy="4711539"/>
          </a:xfrm>
        </p:spPr>
        <p:txBody>
          <a:bodyPr anchor="ctr">
            <a:normAutofit/>
          </a:bodyPr>
          <a:lstStyle/>
          <a:p>
            <a:r>
              <a:rPr lang="en-US" sz="2700">
                <a:solidFill>
                  <a:schemeClr val="bg1">
                    <a:lumMod val="85000"/>
                    <a:lumOff val="15000"/>
                  </a:schemeClr>
                </a:solidFill>
              </a:rPr>
              <a:t>How to Write an Introduction-Hook</a:t>
            </a:r>
          </a:p>
        </p:txBody>
      </p:sp>
      <p:sp>
        <p:nvSpPr>
          <p:cNvPr id="10" name="Rectangle 9">
            <a:extLst>
              <a:ext uri="{FF2B5EF4-FFF2-40B4-BE49-F238E27FC236}">
                <a16:creationId xmlns:a16="http://schemas.microsoft.com/office/drawing/2014/main" id="{DFEE959E-BF10-4204-9556-D1707088D44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DDD17B6A-CB37-4005-9681-A20AFCDC782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3B7BBDE9-DAED-40B0-A640-503C918D1CE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7BC7EA7B-802E-41F4-8926-C4475287AA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601200"/>
            <a:ext cx="7498616" cy="579959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E5F5C7A6-F327-457F-9C24-28031632BF3C}"/>
              </a:ext>
            </a:extLst>
          </p:cNvPr>
          <p:cNvSpPr>
            <a:spLocks noGrp="1"/>
          </p:cNvSpPr>
          <p:nvPr>
            <p:ph idx="1"/>
          </p:nvPr>
        </p:nvSpPr>
        <p:spPr>
          <a:xfrm>
            <a:off x="4339350" y="683371"/>
            <a:ext cx="7348126" cy="5622635"/>
          </a:xfrm>
        </p:spPr>
        <p:txBody>
          <a:bodyPr vert="horz" lIns="91440" tIns="45720" rIns="91440" bIns="45720" rtlCol="0" anchor="ctr">
            <a:noAutofit/>
          </a:bodyPr>
          <a:lstStyle/>
          <a:p>
            <a:pPr marL="305435" indent="-305435">
              <a:lnSpc>
                <a:spcPct val="90000"/>
              </a:lnSpc>
            </a:pPr>
            <a:r>
              <a:rPr lang="en-US" sz="2000">
                <a:solidFill>
                  <a:srgbClr val="FFFFFF"/>
                </a:solidFill>
              </a:rPr>
              <a:t>A strong essay starts with a strong hook. </a:t>
            </a:r>
            <a:endParaRPr lang="en-US" sz="2000"/>
          </a:p>
          <a:p>
            <a:pPr marL="305435" indent="-305435">
              <a:lnSpc>
                <a:spcPct val="90000"/>
              </a:lnSpc>
            </a:pPr>
            <a:r>
              <a:rPr lang="en-US" sz="2000">
                <a:solidFill>
                  <a:srgbClr val="FFFFFF"/>
                </a:solidFill>
              </a:rPr>
              <a:t>Hooks that get your reader’s attention, or that connect to them in some way, are the type of hooks that you are aiming for. </a:t>
            </a:r>
          </a:p>
          <a:p>
            <a:pPr marL="305435" indent="-305435">
              <a:lnSpc>
                <a:spcPct val="90000"/>
              </a:lnSpc>
            </a:pPr>
            <a:r>
              <a:rPr lang="en-US" sz="2000">
                <a:solidFill>
                  <a:srgbClr val="FFFFFF"/>
                </a:solidFill>
              </a:rPr>
              <a:t>Rules of thumb:</a:t>
            </a:r>
          </a:p>
          <a:p>
            <a:pPr marL="629920" lvl="1" indent="-305435">
              <a:lnSpc>
                <a:spcPct val="90000"/>
              </a:lnSpc>
            </a:pPr>
            <a:r>
              <a:rPr lang="en-US" sz="2000">
                <a:solidFill>
                  <a:srgbClr val="FFFFFF"/>
                </a:solidFill>
              </a:rPr>
              <a:t>Avoid questions at the beginning of your hook. Informal language, unresponsive audiences, doesn’t have the longevity of some other types of hooks.</a:t>
            </a:r>
          </a:p>
          <a:p>
            <a:pPr marL="629920" lvl="1" indent="-305435">
              <a:lnSpc>
                <a:spcPct val="90000"/>
              </a:lnSpc>
            </a:pPr>
            <a:r>
              <a:rPr lang="en-US" sz="2000">
                <a:solidFill>
                  <a:srgbClr val="FFFFFF"/>
                </a:solidFill>
              </a:rPr>
              <a:t>You can use bold statements. These are generally connected to your topic, but are broad and use strong language to connect to your audience.</a:t>
            </a:r>
          </a:p>
          <a:p>
            <a:pPr marL="629920" lvl="1" indent="-305435">
              <a:lnSpc>
                <a:spcPct val="90000"/>
              </a:lnSpc>
            </a:pPr>
            <a:r>
              <a:rPr lang="en-US" sz="2000">
                <a:solidFill>
                  <a:srgbClr val="FFFFFF"/>
                </a:solidFill>
              </a:rPr>
              <a:t>You can also connect to your audience through general anecdotes—these are short stories that really paint a picture for your reader. This should still be in 3</a:t>
            </a:r>
            <a:r>
              <a:rPr lang="en-US" sz="2000" baseline="30000">
                <a:solidFill>
                  <a:srgbClr val="FFFFFF"/>
                </a:solidFill>
              </a:rPr>
              <a:t>rd</a:t>
            </a:r>
            <a:r>
              <a:rPr lang="en-US" sz="2000">
                <a:solidFill>
                  <a:srgbClr val="FFFFFF"/>
                </a:solidFill>
              </a:rPr>
              <a:t> person, NOT 1</a:t>
            </a:r>
            <a:r>
              <a:rPr lang="en-US" sz="2000" baseline="30000">
                <a:solidFill>
                  <a:srgbClr val="FFFFFF"/>
                </a:solidFill>
              </a:rPr>
              <a:t>st</a:t>
            </a:r>
            <a:r>
              <a:rPr lang="en-US" sz="2000">
                <a:solidFill>
                  <a:srgbClr val="FFFFFF"/>
                </a:solidFill>
              </a:rPr>
              <a:t> or 2</a:t>
            </a:r>
            <a:r>
              <a:rPr lang="en-US" sz="2000" baseline="30000">
                <a:solidFill>
                  <a:srgbClr val="FFFFFF"/>
                </a:solidFill>
              </a:rPr>
              <a:t>nd</a:t>
            </a:r>
            <a:r>
              <a:rPr lang="en-US" sz="2000">
                <a:solidFill>
                  <a:srgbClr val="FFFFFF"/>
                </a:solidFill>
              </a:rPr>
              <a:t>.  </a:t>
            </a:r>
          </a:p>
        </p:txBody>
      </p:sp>
    </p:spTree>
    <p:extLst>
      <p:ext uri="{BB962C8B-B14F-4D97-AF65-F5344CB8AC3E}">
        <p14:creationId xmlns:p14="http://schemas.microsoft.com/office/powerpoint/2010/main" val="2883354054"/>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DividendVTI">
  <a:themeElements>
    <a:clrScheme name="">
      <a:dk1>
        <a:srgbClr val="000000"/>
      </a:dk1>
      <a:lt1>
        <a:srgbClr val="FFFFFF"/>
      </a:lt1>
      <a:dk2>
        <a:srgbClr val="243241"/>
      </a:dk2>
      <a:lt2>
        <a:srgbClr val="E2E8E5"/>
      </a:lt2>
      <a:accent1>
        <a:srgbClr val="C696B0"/>
      </a:accent1>
      <a:accent2>
        <a:srgbClr val="BA7FB7"/>
      </a:accent2>
      <a:accent3>
        <a:srgbClr val="B496C6"/>
      </a:accent3>
      <a:accent4>
        <a:srgbClr val="8B7FBA"/>
      </a:accent4>
      <a:accent5>
        <a:srgbClr val="96A0C6"/>
      </a:accent5>
      <a:accent6>
        <a:srgbClr val="7FA3BA"/>
      </a:accent6>
      <a:hlink>
        <a:srgbClr val="558D6F"/>
      </a:hlink>
      <a:folHlink>
        <a:srgbClr val="7F7F7F"/>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1130</Words>
  <Application>Microsoft Office PowerPoint</Application>
  <PresentationFormat>Widescreen</PresentationFormat>
  <Paragraphs>192</Paragraphs>
  <Slides>39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Calibri</vt:lpstr>
      <vt:lpstr>Calibri Light</vt:lpstr>
      <vt:lpstr>Gill Sans MT</vt:lpstr>
      <vt:lpstr>Wingdings 2</vt:lpstr>
      <vt:lpstr>DividendVTI</vt:lpstr>
      <vt:lpstr>Writing Informatively</vt:lpstr>
      <vt:lpstr>Review: "Amigo Brothers"</vt:lpstr>
      <vt:lpstr>the prompt</vt:lpstr>
      <vt:lpstr>Do What?</vt:lpstr>
      <vt:lpstr>Thesis writing</vt:lpstr>
      <vt:lpstr>Write a Thesis</vt:lpstr>
      <vt:lpstr>How to organize the whole essay</vt:lpstr>
      <vt:lpstr>Share your Thesis and Outline!</vt:lpstr>
      <vt:lpstr>How to Write an Introduction-Hook</vt:lpstr>
      <vt:lpstr>Write a hook!</vt:lpstr>
      <vt:lpstr>How to Write an Introduction-Context</vt:lpstr>
      <vt:lpstr>Write the Context!</vt:lpstr>
      <vt:lpstr>How to write an introduction-thesis</vt:lpstr>
      <vt:lpstr>Add your Thesis</vt:lpstr>
      <vt:lpstr>Share your Introduction!</vt:lpstr>
      <vt:lpstr>How to Write A Body Paragraph—Topic Sentence</vt:lpstr>
      <vt:lpstr>Write a topic sentence!</vt:lpstr>
      <vt:lpstr>How to Write A Body Paragraph—Authorization</vt:lpstr>
      <vt:lpstr>Write an Authorization!</vt:lpstr>
      <vt:lpstr>How to Write A Body Paragraph—Evidence</vt:lpstr>
      <vt:lpstr>Add your evidence!</vt:lpstr>
      <vt:lpstr>How to Write A Body Paragraph—explanation</vt:lpstr>
      <vt:lpstr>Write your explanation!</vt:lpstr>
      <vt:lpstr>How to Write A Body Paragraph—Conclusion</vt:lpstr>
      <vt:lpstr>Write your Conclusion!</vt:lpstr>
      <vt:lpstr>Share your Body Paragraph!</vt:lpstr>
      <vt:lpstr>Write your body paragraph!</vt:lpstr>
      <vt:lpstr>Body Paragraph Order</vt:lpstr>
      <vt:lpstr>Share your Body Paragraph!</vt:lpstr>
      <vt:lpstr>Write your body paragraph!</vt:lpstr>
      <vt:lpstr>Body Paragraph Order</vt:lpstr>
      <vt:lpstr>How to Write A Conclusion—Restated Thesis</vt:lpstr>
      <vt:lpstr>Write your Thesis, restated!</vt:lpstr>
      <vt:lpstr>How to Write A Conclusion—So What?</vt:lpstr>
      <vt:lpstr>Write Your So What Section!</vt:lpstr>
      <vt:lpstr>How to Write A Conclusion—Clincher Statement?</vt:lpstr>
      <vt:lpstr>Ideas for a clincher statement</vt:lpstr>
      <vt:lpstr>Write Your Clincher statement!</vt:lpstr>
      <vt:lpstr>Share your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Sean Kirkpatrick</cp:lastModifiedBy>
  <cp:revision>2</cp:revision>
  <dcterms:created xsi:type="dcterms:W3CDTF">2013-07-15T20:26:40Z</dcterms:created>
  <dcterms:modified xsi:type="dcterms:W3CDTF">2019-10-01T20:02:01Z</dcterms:modified>
</cp:coreProperties>
</file>